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5"/>
  </p:notesMasterIdLst>
  <p:sldIdLst>
    <p:sldId id="286" r:id="rId2"/>
    <p:sldId id="492" r:id="rId3"/>
    <p:sldId id="347" r:id="rId4"/>
    <p:sldId id="256" r:id="rId5"/>
    <p:sldId id="495" r:id="rId6"/>
    <p:sldId id="486" r:id="rId7"/>
    <p:sldId id="427" r:id="rId8"/>
    <p:sldId id="431" r:id="rId9"/>
    <p:sldId id="258" r:id="rId10"/>
    <p:sldId id="259" r:id="rId11"/>
    <p:sldId id="606" r:id="rId12"/>
    <p:sldId id="607" r:id="rId13"/>
    <p:sldId id="260" r:id="rId14"/>
    <p:sldId id="261" r:id="rId15"/>
    <p:sldId id="496" r:id="rId16"/>
    <p:sldId id="262" r:id="rId17"/>
    <p:sldId id="445" r:id="rId18"/>
    <p:sldId id="446" r:id="rId19"/>
    <p:sldId id="487" r:id="rId20"/>
    <p:sldId id="448" r:id="rId21"/>
    <p:sldId id="449" r:id="rId22"/>
    <p:sldId id="450" r:id="rId23"/>
    <p:sldId id="451" r:id="rId24"/>
    <p:sldId id="452" r:id="rId25"/>
    <p:sldId id="488" r:id="rId26"/>
    <p:sldId id="456" r:id="rId27"/>
    <p:sldId id="580" r:id="rId28"/>
    <p:sldId id="581" r:id="rId29"/>
    <p:sldId id="582" r:id="rId30"/>
    <p:sldId id="490" r:id="rId31"/>
    <p:sldId id="466" r:id="rId32"/>
    <p:sldId id="470" r:id="rId33"/>
    <p:sldId id="583" r:id="rId34"/>
    <p:sldId id="472" r:id="rId35"/>
    <p:sldId id="473" r:id="rId36"/>
    <p:sldId id="474" r:id="rId37"/>
    <p:sldId id="475" r:id="rId38"/>
    <p:sldId id="476" r:id="rId39"/>
    <p:sldId id="477" r:id="rId40"/>
    <p:sldId id="478" r:id="rId41"/>
    <p:sldId id="480" r:id="rId42"/>
    <p:sldId id="497" r:id="rId43"/>
    <p:sldId id="498" r:id="rId44"/>
    <p:sldId id="584" r:id="rId45"/>
    <p:sldId id="585" r:id="rId46"/>
    <p:sldId id="586" r:id="rId47"/>
    <p:sldId id="587" r:id="rId48"/>
    <p:sldId id="500" r:id="rId49"/>
    <p:sldId id="501" r:id="rId50"/>
    <p:sldId id="608" r:id="rId51"/>
    <p:sldId id="505" r:id="rId52"/>
    <p:sldId id="504" r:id="rId53"/>
    <p:sldId id="506" r:id="rId54"/>
    <p:sldId id="507" r:id="rId55"/>
    <p:sldId id="508" r:id="rId56"/>
    <p:sldId id="509" r:id="rId57"/>
    <p:sldId id="510" r:id="rId58"/>
    <p:sldId id="511" r:id="rId59"/>
    <p:sldId id="512" r:id="rId60"/>
    <p:sldId id="518" r:id="rId61"/>
    <p:sldId id="519" r:id="rId62"/>
    <p:sldId id="588" r:id="rId63"/>
    <p:sldId id="589" r:id="rId64"/>
    <p:sldId id="590" r:id="rId65"/>
    <p:sldId id="591" r:id="rId66"/>
    <p:sldId id="592" r:id="rId67"/>
    <p:sldId id="593" r:id="rId68"/>
    <p:sldId id="594" r:id="rId69"/>
    <p:sldId id="595" r:id="rId70"/>
    <p:sldId id="596" r:id="rId71"/>
    <p:sldId id="528" r:id="rId72"/>
    <p:sldId id="530" r:id="rId73"/>
    <p:sldId id="531" r:id="rId74"/>
    <p:sldId id="534" r:id="rId75"/>
    <p:sldId id="535" r:id="rId76"/>
    <p:sldId id="536" r:id="rId77"/>
    <p:sldId id="597" r:id="rId78"/>
    <p:sldId id="538" r:id="rId79"/>
    <p:sldId id="539" r:id="rId80"/>
    <p:sldId id="541" r:id="rId81"/>
    <p:sldId id="542" r:id="rId82"/>
    <p:sldId id="543" r:id="rId83"/>
    <p:sldId id="546" r:id="rId84"/>
    <p:sldId id="547" r:id="rId85"/>
    <p:sldId id="548" r:id="rId86"/>
    <p:sldId id="549" r:id="rId87"/>
    <p:sldId id="550" r:id="rId88"/>
    <p:sldId id="551" r:id="rId89"/>
    <p:sldId id="552" r:id="rId90"/>
    <p:sldId id="553" r:id="rId91"/>
    <p:sldId id="554" r:id="rId92"/>
    <p:sldId id="555" r:id="rId93"/>
    <p:sldId id="556" r:id="rId94"/>
    <p:sldId id="609" r:id="rId95"/>
    <p:sldId id="557" r:id="rId96"/>
    <p:sldId id="558" r:id="rId97"/>
    <p:sldId id="559" r:id="rId98"/>
    <p:sldId id="560" r:id="rId99"/>
    <p:sldId id="562" r:id="rId100"/>
    <p:sldId id="563" r:id="rId101"/>
    <p:sldId id="564" r:id="rId102"/>
    <p:sldId id="613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7" r:id="rId113"/>
    <p:sldId id="611" r:id="rId114"/>
    <p:sldId id="612" r:id="rId115"/>
    <p:sldId id="599" r:id="rId116"/>
    <p:sldId id="601" r:id="rId117"/>
    <p:sldId id="602" r:id="rId118"/>
    <p:sldId id="603" r:id="rId119"/>
    <p:sldId id="604" r:id="rId120"/>
    <p:sldId id="605" r:id="rId121"/>
    <p:sldId id="598" r:id="rId122"/>
    <p:sldId id="610" r:id="rId123"/>
    <p:sldId id="579" r:id="rId1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DDDDDD"/>
    <a:srgbClr val="FFCCFF"/>
    <a:srgbClr val="FF99CC"/>
    <a:srgbClr val="CCFFFF"/>
    <a:srgbClr val="33CC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5669" autoAdjust="0"/>
    <p:restoredTop sz="76845" autoAdjust="0"/>
  </p:normalViewPr>
  <p:slideViewPr>
    <p:cSldViewPr snapToGrid="0">
      <p:cViewPr varScale="1">
        <p:scale>
          <a:sx n="108" d="100"/>
          <a:sy n="108" d="100"/>
        </p:scale>
        <p:origin x="2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image" Target="../media/image59.wmf"/><Relationship Id="rId1" Type="http://schemas.openxmlformats.org/officeDocument/2006/relationships/image" Target="../media/image53.wmf"/><Relationship Id="rId2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2E189EE-EBFD-4787-964A-A106F45D3EAD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5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A4C0C9-65C4-46E8-BBD6-23B35B5DE22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897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DAC8F6-D419-4CF4-BBA8-69DAB9F8F8D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09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39996-946B-48E5-B748-7D19C7151FC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4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A83087-655E-401C-846B-0857AA1CEBB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67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1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D176D-BBF8-469F-8792-7DFB933E297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996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5FC2AD-FE92-4F5F-8F5A-C56D01C69D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215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  <p:sp>
        <p:nvSpPr>
          <p:cNvPr id="9523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1532F3-268F-4340-85B8-D8B8A13D252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44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FC22B-0779-415E-98B8-B0D914400E2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00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0E3A1B-1A81-4D7B-9DFF-C7AA2EB02C8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28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CED5A6-44D1-4D0F-AEAC-240706BC76D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38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3D6A7-8B77-4196-86A4-4594F7F08A3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83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D4148D-B0CD-4629-8D14-C6161B5E2F3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568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03F374-4F33-4916-BA41-65C3CFEFC19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069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03ACC-1A44-4D1E-922D-D8392994BDB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16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935FC-1877-42B2-AD20-1038E3B345D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050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9E23DB-D458-456F-80CB-CEB5FD8B542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470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7F754-6DC0-4828-A305-BBDC0CD003D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5762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02A6EE-59E8-4B60-8F9D-77CA5AD8BC0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519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  <p:sp>
        <p:nvSpPr>
          <p:cNvPr id="12595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0CC74-597D-4FC3-98AD-8066BF21B3F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7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B70E7A-8FCB-47F1-AE79-E0863CDA91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845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769D9C-2060-4976-898F-1E9D5DAA7F4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dirty="0"/>
              <a:t>Órbita do satélite geoestacionário = 36.000 km acima da superfície da terra.</a:t>
            </a:r>
          </a:p>
        </p:txBody>
      </p:sp>
    </p:spTree>
    <p:extLst>
      <p:ext uri="{BB962C8B-B14F-4D97-AF65-F5344CB8AC3E}">
        <p14:creationId xmlns:p14="http://schemas.microsoft.com/office/powerpoint/2010/main" val="65090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988FFA-BBAB-4E77-8AB7-C8FA47327A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737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188302-E80E-4190-95B6-F91357F098E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494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  <p:sp>
        <p:nvSpPr>
          <p:cNvPr id="1300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CB864-DFBE-474D-8FC8-64C45545086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47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45E89-F10B-4649-88CD-A38AEC802DD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916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527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091E4-6502-43E1-A34F-9F0B5373BD8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73E65-492F-415D-A28A-D2876EA3F72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49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32C851-12A7-460B-AAA4-FF45407E41B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933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E142E-BBAB-4F70-8DCC-440EC248859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Two simple multiple access control techniques.</a:t>
            </a:r>
          </a:p>
          <a:p>
            <a:endParaRPr lang="en-US"/>
          </a:p>
          <a:p>
            <a:r>
              <a:rPr lang="en-US"/>
              <a:t>Each mobile’s share of the bandwidth is divided into portions for the uplink and the downlink. Also, possibly, out of band signaling.</a:t>
            </a:r>
          </a:p>
          <a:p>
            <a:endParaRPr lang="en-US"/>
          </a:p>
          <a:p>
            <a:r>
              <a:rPr lang="en-US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700526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638A16-CF60-4880-ADA5-7117638F9C8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191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137E4-56F9-4ED0-A6A1-C6A711DBF3A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82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05F42-39D3-4C84-9C37-3456833F49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653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1E328-6783-47E0-8A55-62787A90431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169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EA1279-9C05-4BB8-A2C8-7B882AF2B91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8D2965-8D56-4BB6-A05F-623797A304C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930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6D472-CF6D-464F-9D4B-D8DCDA1887B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242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709CBD-7D23-4353-820E-1EB2AF4E6C1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97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DA6FC-7806-4B6C-9F5F-0256761CE72D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627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A4C808-2FAD-4AD0-B2F0-CD41DE86DB6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88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E9794-219D-4617-87BD-54A8AB833CA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915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8D893E-0044-4045-AEC0-EC70A69AAE6C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569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5E9F1-8791-4D81-A04A-07548025D9D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51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0764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64245C-4A98-4792-AA95-50D8ECC91FC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1325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713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89F6C3-EB8E-41F6-8713-C0587556208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000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E1E0F0-0956-41F7-A39A-57901D2D6A3E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18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E1E0F0-0956-41F7-A39A-57901D2D6A3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483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696608-C844-4D58-A797-04A6907B10A2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811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95C112-8FBD-4A0F-851B-1946653D259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36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D9F3C0-6563-4AD5-84AA-EBC1F637C94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672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511701-5B15-4D79-B369-6FA62955506E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23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D2F7B-C9F7-4E88-BC2F-868D4947501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80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6A08A-51FE-4BAE-971F-890B8E2CEA4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dirty="0"/>
              <a:t>Falar de cada um dos componentes:</a:t>
            </a:r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PC</a:t>
            </a:r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Servidor</a:t>
            </a:r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Laptop sem fio</a:t>
            </a:r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Celular</a:t>
            </a:r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Pontos de acesso</a:t>
            </a:r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Enlaces </a:t>
            </a:r>
            <a:r>
              <a:rPr lang="pt-BR" baseline="0" dirty="0" err="1"/>
              <a:t>cabeados</a:t>
            </a:r>
            <a:endParaRPr lang="pt-BR" baseline="0" dirty="0"/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Roteadores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94052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E1C108-EA2B-46BC-9D14-CA24F8EF948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5243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697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13B71A-6D34-43A8-8BA1-850FC19889E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8990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91BF84-FDBD-43AD-9524-ED2AC3F9B243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1682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FAFC6A-4EF3-4245-9C12-4DBB86681B6D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2929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199C0A-A155-44B7-9C43-32CA663A9658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5922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40E702-DC8C-401E-9B95-87BBA4F42FD7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8085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953C91-6EC8-4DB6-B9D6-1B939753F3B6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8508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4972AD-FE9B-4A2A-B560-92960F4D7031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1093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19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4109-DE14-43E7-AD54-85AAF308C8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67746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5A585-4E76-4874-998C-89FD2AF00F2E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2787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6266C-AB1A-49FE-A546-C8773F55C517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005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2675D8-C2D6-4691-BDDF-8BBB0D43B77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7900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2BB06-84DC-498E-9BD0-8165CE25A101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9787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345F8A-2D8E-41DA-8601-A191AAAD55C8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6077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05944C-DD62-4120-8AFE-8FD2018DFD31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999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4A4B9C-6B97-4C4F-BF25-C2D4DE9FED4A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4825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D9C266-CD8D-4EE1-970E-7D2D1F82BEDC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0727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4EFF5-FC9E-44D1-B133-CC298F27DA1D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7360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6CB991-62CF-4559-99BC-6F31EE880B7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0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8403A-7A64-4842-ABC2-9A4A0D074E0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47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F0515-3DB7-4AFC-A4FB-6ECA36C25F5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93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92F2B-41FE-406C-9A56-A4E2A81C2661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7B66-DD50-4030-BA60-C77D9696BED1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C7E41-E1F4-490E-BF18-5629625ED4F8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533400" y="228600"/>
            <a:ext cx="7772400" cy="6019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F67C0-BB16-4F2F-8CF7-E15FED516577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ítulo, conteúd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AAAA1-95A8-4F28-95FC-CC655167EB78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3810000" cy="22479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495800" y="1600200"/>
            <a:ext cx="3810000" cy="22479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533400" y="4000500"/>
            <a:ext cx="3810000" cy="22479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5800" y="4000500"/>
            <a:ext cx="3810000" cy="22479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70BBA-4113-4E81-8D2F-672ADEFB885F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20613-95F9-4102-B470-FA7A10215E3D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CA30C-BB3F-4695-823B-CAA85338B9D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6245-A12D-4076-947C-576E079C44B3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8EA91-78ED-4219-8F09-0A91F981639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4A8A5-4457-4597-9F67-8035C2B46446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99F08-2490-4625-9560-19768180CEF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4D787-9682-45E2-9B85-4197BDFEFFAA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EBA4A-A003-44A5-9E15-11B1ED0CCBF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861C-9B3D-4483-B185-9A6CDA3414A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1: Introdução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34756C6-D466-479A-B739-62E8D7C8DBC6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6" r:id="rId13"/>
    <p:sldLayoutId id="2147483837" r:id="rId14"/>
    <p:sldLayoutId id="2147483838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159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159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tiff"/><Relationship Id="rId3" Type="http://schemas.openxmlformats.org/officeDocument/2006/relationships/image" Target="../media/image161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4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5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3.wmf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20" Type="http://schemas.openxmlformats.org/officeDocument/2006/relationships/image" Target="../media/image59.wmf"/><Relationship Id="rId21" Type="http://schemas.openxmlformats.org/officeDocument/2006/relationships/oleObject" Target="../embeddings/oleObject15.bin"/><Relationship Id="rId22" Type="http://schemas.openxmlformats.org/officeDocument/2006/relationships/oleObject" Target="../embeddings/oleObject16.bin"/><Relationship Id="rId23" Type="http://schemas.openxmlformats.org/officeDocument/2006/relationships/oleObject" Target="../embeddings/oleObject17.bin"/><Relationship Id="rId10" Type="http://schemas.openxmlformats.org/officeDocument/2006/relationships/oleObject" Target="../embeddings/oleObject7.bin"/><Relationship Id="rId11" Type="http://schemas.openxmlformats.org/officeDocument/2006/relationships/oleObject" Target="../embeddings/oleObject8.bin"/><Relationship Id="rId12" Type="http://schemas.openxmlformats.org/officeDocument/2006/relationships/oleObject" Target="../embeddings/oleObject9.bin"/><Relationship Id="rId13" Type="http://schemas.openxmlformats.org/officeDocument/2006/relationships/oleObject" Target="../embeddings/oleObject10.bin"/><Relationship Id="rId14" Type="http://schemas.openxmlformats.org/officeDocument/2006/relationships/oleObject" Target="../embeddings/oleObject11.bin"/><Relationship Id="rId15" Type="http://schemas.openxmlformats.org/officeDocument/2006/relationships/image" Target="../media/image57.wmf"/><Relationship Id="rId16" Type="http://schemas.openxmlformats.org/officeDocument/2006/relationships/oleObject" Target="../embeddings/oleObject12.bin"/><Relationship Id="rId17" Type="http://schemas.openxmlformats.org/officeDocument/2006/relationships/oleObject" Target="../embeddings/oleObject13.bin"/><Relationship Id="rId18" Type="http://schemas.openxmlformats.org/officeDocument/2006/relationships/image" Target="../media/image58.wmf"/><Relationship Id="rId19" Type="http://schemas.openxmlformats.org/officeDocument/2006/relationships/oleObject" Target="../embeddings/oleObject14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6.wmf"/><Relationship Id="rId8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5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rson.com.br/" TargetMode="External"/><Relationship Id="rId4" Type="http://schemas.openxmlformats.org/officeDocument/2006/relationships/hyperlink" Target="http://www.aw.com/kurose-ross1/" TargetMode="External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8" Type="http://schemas.openxmlformats.org/officeDocument/2006/relationships/image" Target="../media/image4.png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1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56.wmf"/><Relationship Id="rId5" Type="http://schemas.openxmlformats.org/officeDocument/2006/relationships/image" Target="../media/image7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83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maxforum.org/" TargetMode="External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3" Type="http://schemas.openxmlformats.org/officeDocument/2006/relationships/image" Target="../media/image10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surrey.ac.uk/Personal/L.Wood/software/SaVi/" TargetMode="External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4" Type="http://schemas.openxmlformats.org/officeDocument/2006/relationships/image" Target="../media/image118.jpeg"/><Relationship Id="rId5" Type="http://schemas.openxmlformats.org/officeDocument/2006/relationships/image" Target="../media/image119.jpeg"/><Relationship Id="rId6" Type="http://schemas.openxmlformats.org/officeDocument/2006/relationships/image" Target="../media/image120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08.emf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4" Type="http://schemas.openxmlformats.org/officeDocument/2006/relationships/image" Target="../media/image138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4" Type="http://schemas.openxmlformats.org/officeDocument/2006/relationships/image" Target="../media/image141.png"/><Relationship Id="rId5" Type="http://schemas.openxmlformats.org/officeDocument/2006/relationships/image" Target="../media/image142.wmf"/><Relationship Id="rId6" Type="http://schemas.openxmlformats.org/officeDocument/2006/relationships/image" Target="../media/image143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oleObject" Target="../embeddings/oleObject1.bin"/><Relationship Id="rId8" Type="http://schemas.openxmlformats.org/officeDocument/2006/relationships/image" Target="../media/image18.png"/><Relationship Id="rId9" Type="http://schemas.openxmlformats.org/officeDocument/2006/relationships/image" Target="../media/image22.png"/><Relationship Id="rId10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8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0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1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tiff"/><Relationship Id="rId20" Type="http://schemas.openxmlformats.org/officeDocument/2006/relationships/image" Target="../media/image40.tiff"/><Relationship Id="rId21" Type="http://schemas.openxmlformats.org/officeDocument/2006/relationships/image" Target="../media/image41.tiff"/><Relationship Id="rId22" Type="http://schemas.openxmlformats.org/officeDocument/2006/relationships/image" Target="../media/image42.tiff"/><Relationship Id="rId23" Type="http://schemas.openxmlformats.org/officeDocument/2006/relationships/image" Target="../media/image43.tiff"/><Relationship Id="rId24" Type="http://schemas.openxmlformats.org/officeDocument/2006/relationships/image" Target="../media/image44.tiff"/><Relationship Id="rId25" Type="http://schemas.openxmlformats.org/officeDocument/2006/relationships/image" Target="../media/image45.tiff"/><Relationship Id="rId26" Type="http://schemas.openxmlformats.org/officeDocument/2006/relationships/image" Target="../media/image46.tiff"/><Relationship Id="rId27" Type="http://schemas.openxmlformats.org/officeDocument/2006/relationships/image" Target="../media/image47.tiff"/><Relationship Id="rId28" Type="http://schemas.openxmlformats.org/officeDocument/2006/relationships/image" Target="../media/image48.jpeg"/><Relationship Id="rId29" Type="http://schemas.openxmlformats.org/officeDocument/2006/relationships/image" Target="../media/image49.jpe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2" Type="http://schemas.openxmlformats.org/officeDocument/2006/relationships/image" Target="../media/image32.tiff"/><Relationship Id="rId13" Type="http://schemas.openxmlformats.org/officeDocument/2006/relationships/image" Target="../media/image33.tiff"/><Relationship Id="rId14" Type="http://schemas.openxmlformats.org/officeDocument/2006/relationships/image" Target="../media/image34.tiff"/><Relationship Id="rId15" Type="http://schemas.openxmlformats.org/officeDocument/2006/relationships/image" Target="../media/image35.tiff"/><Relationship Id="rId16" Type="http://schemas.openxmlformats.org/officeDocument/2006/relationships/image" Target="../media/image36.tiff"/><Relationship Id="rId17" Type="http://schemas.openxmlformats.org/officeDocument/2006/relationships/image" Target="../media/image37.tiff"/><Relationship Id="rId18" Type="http://schemas.openxmlformats.org/officeDocument/2006/relationships/image" Target="../media/image38.tiff"/><Relationship Id="rId19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tiff"/><Relationship Id="rId4" Type="http://schemas.openxmlformats.org/officeDocument/2006/relationships/hyperlink" Target="http://www.mozilla.org/products/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tiff"/><Relationship Id="rId8" Type="http://schemas.openxmlformats.org/officeDocument/2006/relationships/image" Target="../media/image28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3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5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5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30.bin"/><Relationship Id="rId6" Type="http://schemas.openxmlformats.org/officeDocument/2006/relationships/oleObject" Target="../embeddings/oleObject31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7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33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1.bin"/><Relationship Id="rId12" Type="http://schemas.openxmlformats.org/officeDocument/2006/relationships/oleObject" Target="../embeddings/oleObject42.bin"/><Relationship Id="rId13" Type="http://schemas.openxmlformats.org/officeDocument/2006/relationships/oleObject" Target="../embeddings/oleObject43.bin"/><Relationship Id="rId14" Type="http://schemas.openxmlformats.org/officeDocument/2006/relationships/oleObject" Target="../embeddings/oleObject44.bin"/><Relationship Id="rId15" Type="http://schemas.openxmlformats.org/officeDocument/2006/relationships/oleObject" Target="../embeddings/oleObject45.bin"/><Relationship Id="rId16" Type="http://schemas.openxmlformats.org/officeDocument/2006/relationships/oleObject" Target="../embeddings/oleObject46.bin"/><Relationship Id="rId17" Type="http://schemas.openxmlformats.org/officeDocument/2006/relationships/image" Target="../media/image159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4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35.bin"/><Relationship Id="rId6" Type="http://schemas.openxmlformats.org/officeDocument/2006/relationships/oleObject" Target="../embeddings/oleObject36.bin"/><Relationship Id="rId7" Type="http://schemas.openxmlformats.org/officeDocument/2006/relationships/oleObject" Target="../embeddings/oleObject37.bin"/><Relationship Id="rId8" Type="http://schemas.openxmlformats.org/officeDocument/2006/relationships/oleObject" Target="../embeddings/oleObject38.bin"/><Relationship Id="rId9" Type="http://schemas.openxmlformats.org/officeDocument/2006/relationships/oleObject" Target="../embeddings/oleObject39.bin"/><Relationship Id="rId10" Type="http://schemas.openxmlformats.org/officeDocument/2006/relationships/oleObject" Target="../embeddings/oleObject4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174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C32287-F656-43F8-996C-1FEC80632AB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pt-BR" dirty="0"/>
              <a:t>Redes de Computadores e a Internet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0075" y="3886200"/>
            <a:ext cx="7986713" cy="1752600"/>
          </a:xfrm>
        </p:spPr>
        <p:txBody>
          <a:bodyPr/>
          <a:lstStyle/>
          <a:p>
            <a:r>
              <a:rPr lang="pt-BR" sz="2400" dirty="0"/>
              <a:t>Prof. José Augusto </a:t>
            </a:r>
            <a:r>
              <a:rPr lang="pt-BR" sz="2400" dirty="0" err="1"/>
              <a:t>Suruagy</a:t>
            </a:r>
            <a:r>
              <a:rPr lang="pt-BR" sz="2400" dirty="0"/>
              <a:t> Monteiro</a:t>
            </a:r>
          </a:p>
          <a:p>
            <a:r>
              <a:rPr lang="pt-BR" sz="2400" dirty="0"/>
              <a:t>suruagy@cin.ufpe.br</a:t>
            </a:r>
          </a:p>
          <a:p>
            <a:r>
              <a:rPr lang="pt-BR" sz="2400" dirty="0"/>
              <a:t>www.cin.ufpe.br/~suruagy/cursos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11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5B1F5C-70D2-4551-BFC7-E9BE92DCF96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11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z="3200"/>
              <a:t>O que é a Internet: visão dos serviços</a:t>
            </a:r>
          </a:p>
        </p:txBody>
      </p:sp>
      <p:sp>
        <p:nvSpPr>
          <p:cNvPr id="41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49363"/>
            <a:ext cx="4610100" cy="4648200"/>
          </a:xfrm>
        </p:spPr>
        <p:txBody>
          <a:bodyPr/>
          <a:lstStyle/>
          <a:p>
            <a:r>
              <a:rPr lang="pt-BR" sz="2400" dirty="0">
                <a:solidFill>
                  <a:srgbClr val="FF0000"/>
                </a:solidFill>
              </a:rPr>
              <a:t>a </a:t>
            </a:r>
            <a:r>
              <a:rPr lang="pt-BR" sz="2400" i="1" dirty="0">
                <a:solidFill>
                  <a:srgbClr val="FF0000"/>
                </a:solidFill>
              </a:rPr>
              <a:t>infra-estrutura</a:t>
            </a:r>
            <a:r>
              <a:rPr lang="pt-BR" sz="2400" dirty="0">
                <a:solidFill>
                  <a:srgbClr val="FF0000"/>
                </a:solidFill>
              </a:rPr>
              <a:t> de comunicação</a:t>
            </a:r>
            <a:r>
              <a:rPr lang="pt-BR" sz="2400" i="1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permite o uso de aplicações distribuídas:</a:t>
            </a:r>
          </a:p>
          <a:p>
            <a:pPr lvl="1"/>
            <a:r>
              <a:rPr lang="pt-BR" sz="2000" dirty="0"/>
              <a:t>Web, e-mail, jogos, mensagens instantâneas, voz sobre IP (VoIP), redes sociais , ...</a:t>
            </a:r>
            <a:endParaRPr lang="pt-BR" sz="2000" i="1" dirty="0">
              <a:solidFill>
                <a:srgbClr val="FF0000"/>
              </a:solidFill>
            </a:endParaRPr>
          </a:p>
          <a:p>
            <a:r>
              <a:rPr lang="pt-BR" sz="2400" i="1" dirty="0">
                <a:solidFill>
                  <a:srgbClr val="FF0000"/>
                </a:solidFill>
              </a:rPr>
              <a:t>Provê interface de programação para aplicações</a:t>
            </a:r>
            <a:endParaRPr lang="pt-BR" sz="2400" i="1" dirty="0"/>
          </a:p>
          <a:p>
            <a:pPr lvl="1"/>
            <a:r>
              <a:rPr lang="pt-BR" sz="2000" dirty="0"/>
              <a:t>Permitem que programas de aplicações se conectem à Internet</a:t>
            </a:r>
          </a:p>
          <a:p>
            <a:pPr lvl="1"/>
            <a:r>
              <a:rPr lang="pt-BR" sz="2000" dirty="0"/>
              <a:t>Provê opções de serviço, de forma análoga aos Correios</a:t>
            </a:r>
            <a:endParaRPr lang="pt-BR" sz="1800" dirty="0"/>
          </a:p>
          <a:p>
            <a:endParaRPr lang="pt-BR" sz="1600" dirty="0"/>
          </a:p>
        </p:txBody>
      </p:sp>
      <p:pic>
        <p:nvPicPr>
          <p:cNvPr id="226" name="Imagem 225" descr="redes-slegend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105" y="1620103"/>
            <a:ext cx="3468338" cy="416322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229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FD440C-BA7D-44CB-8C61-CAAFBDB35F1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48625" cy="1143000"/>
          </a:xfrm>
        </p:spPr>
        <p:txBody>
          <a:bodyPr/>
          <a:lstStyle/>
          <a:p>
            <a:r>
              <a:rPr lang="pt-BR" dirty="0"/>
              <a:t>Os vilões podem analisar pacotes</a:t>
            </a:r>
          </a:p>
        </p:txBody>
      </p:sp>
      <p:sp>
        <p:nvSpPr>
          <p:cNvPr id="12295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93713" y="1436688"/>
            <a:ext cx="8297862" cy="14843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t-BR" i="1" dirty="0">
                <a:solidFill>
                  <a:srgbClr val="FF3300"/>
                </a:solidFill>
              </a:rPr>
              <a:t>Analisadores (farejadores) de pacotes: </a:t>
            </a:r>
          </a:p>
          <a:p>
            <a:pPr lvl="1"/>
            <a:r>
              <a:rPr lang="pt-BR" dirty="0"/>
              <a:t>meios de difusão (Ethernet compartilhado, sem fio)</a:t>
            </a:r>
          </a:p>
          <a:p>
            <a:pPr lvl="1"/>
            <a:r>
              <a:rPr lang="pt-BR" dirty="0"/>
              <a:t>interface promíscua de rede lê/registra todos os pacotes que passam (incluindo senhas!)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6294438" y="4791075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2" name="ClipArt" r:id="rId3" imgW="1305000" imgH="1085760" progId="">
                  <p:embed/>
                </p:oleObj>
              </mc:Choice>
              <mc:Fallback>
                <p:oleObj name="ClipArt" r:id="rId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4791075"/>
                        <a:ext cx="668337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6" name="Group 19"/>
          <p:cNvGrpSpPr>
            <a:grpSpLocks/>
          </p:cNvGrpSpPr>
          <p:nvPr/>
        </p:nvGrpSpPr>
        <p:grpSpPr bwMode="auto">
          <a:xfrm>
            <a:off x="1905000" y="3360738"/>
            <a:ext cx="384175" cy="723900"/>
            <a:chOff x="4180" y="783"/>
            <a:chExt cx="150" cy="307"/>
          </a:xfrm>
        </p:grpSpPr>
        <p:sp>
          <p:nvSpPr>
            <p:cNvPr id="12328" name="AutoShape 2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29" name="Rectangle 2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30" name="Rectangle 2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31" name="AutoShape 2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32" name="Line 2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33" name="Line 2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34" name="Rectangle 2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35" name="Rectangle 2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</p:grpSp>
      <p:grpSp>
        <p:nvGrpSpPr>
          <p:cNvPr id="12297" name="Group 28"/>
          <p:cNvGrpSpPr>
            <a:grpSpLocks/>
          </p:cNvGrpSpPr>
          <p:nvPr/>
        </p:nvGrpSpPr>
        <p:grpSpPr bwMode="auto">
          <a:xfrm>
            <a:off x="2859088" y="4851400"/>
            <a:ext cx="642937" cy="328613"/>
            <a:chOff x="3600" y="219"/>
            <a:chExt cx="360" cy="175"/>
          </a:xfrm>
        </p:grpSpPr>
        <p:sp>
          <p:nvSpPr>
            <p:cNvPr id="12315" name="Oval 2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16" name="Line 3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17" name="Line 3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18" name="Rectangle 3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2319" name="Oval 3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12320" name="Group 3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325" name="Line 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26" name="Line 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27" name="Line 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2321" name="Group 3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322" name="Line 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23" name="Line 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24" name="Line 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4437063" y="3422650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3" name="ClipArt" r:id="rId5" imgW="1305000" imgH="1085760" progId="">
                  <p:embed/>
                </p:oleObj>
              </mc:Choice>
              <mc:Fallback>
                <p:oleObj name="ClipArt" r:id="rId5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3422650"/>
                        <a:ext cx="668337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2299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2300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2301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2302" name="Text Box 47"/>
          <p:cNvSpPr txBox="1">
            <a:spLocks noChangeArrowheads="1"/>
          </p:cNvSpPr>
          <p:nvPr/>
        </p:nvSpPr>
        <p:spPr bwMode="auto">
          <a:xfrm>
            <a:off x="1452563" y="3375025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A</a:t>
            </a:r>
            <a:endParaRPr lang="en-US"/>
          </a:p>
        </p:txBody>
      </p:sp>
      <p:sp>
        <p:nvSpPr>
          <p:cNvPr id="12303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B</a:t>
            </a:r>
            <a:endParaRPr lang="en-US"/>
          </a:p>
        </p:txBody>
      </p:sp>
      <p:sp>
        <p:nvSpPr>
          <p:cNvPr id="12304" name="Text Box 49"/>
          <p:cNvSpPr txBox="1">
            <a:spLocks noChangeArrowheads="1"/>
          </p:cNvSpPr>
          <p:nvPr/>
        </p:nvSpPr>
        <p:spPr bwMode="auto">
          <a:xfrm>
            <a:off x="5046663" y="3352800"/>
            <a:ext cx="36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C</a:t>
            </a:r>
            <a:endParaRPr lang="en-US"/>
          </a:p>
        </p:txBody>
      </p:sp>
      <p:grpSp>
        <p:nvGrpSpPr>
          <p:cNvPr id="12305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12310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2311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12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13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14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>
                  <a:latin typeface="Arial" charset="0"/>
                </a:rPr>
                <a:t>src:B dest:A     payload</a:t>
              </a:r>
              <a:endParaRPr lang="en-US" sz="1600"/>
            </a:p>
          </p:txBody>
        </p:sp>
      </p:grpSp>
      <p:sp>
        <p:nvSpPr>
          <p:cNvPr id="12306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2307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2308" name="Rectangle 59"/>
          <p:cNvSpPr>
            <a:spLocks noChangeArrowheads="1"/>
          </p:cNvSpPr>
          <p:nvPr/>
        </p:nvSpPr>
        <p:spPr bwMode="auto">
          <a:xfrm>
            <a:off x="573088" y="5360988"/>
            <a:ext cx="77724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pt-BR" dirty="0">
                <a:latin typeface="Comic Sans MS" pitchFamily="66" charset="0"/>
              </a:rPr>
              <a:t>O programa </a:t>
            </a:r>
            <a:r>
              <a:rPr lang="pt-BR" dirty="0" err="1">
                <a:latin typeface="Comic Sans MS" pitchFamily="66" charset="0"/>
              </a:rPr>
              <a:t>Wireshark</a:t>
            </a:r>
            <a:r>
              <a:rPr lang="pt-BR" dirty="0">
                <a:latin typeface="Comic Sans MS" pitchFamily="66" charset="0"/>
              </a:rPr>
              <a:t> usado para os laboratórios no final do capítulo é um analisador grátis de pacotes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dirty="0">
              <a:latin typeface="Comic Sans MS" pitchFamily="66" charset="0"/>
            </a:endParaRPr>
          </a:p>
        </p:txBody>
      </p:sp>
      <p:pic>
        <p:nvPicPr>
          <p:cNvPr id="12309" name="Picture 6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83526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331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30E4AA-52D3-43E4-BCCE-CDAD14C983C8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sp>
        <p:nvSpPr>
          <p:cNvPr id="133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Os vilões podem se passar por alguém de sua confiança</a:t>
            </a:r>
          </a:p>
        </p:txBody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713" y="1558925"/>
            <a:ext cx="8077200" cy="1484313"/>
          </a:xfrm>
        </p:spPr>
        <p:txBody>
          <a:bodyPr/>
          <a:lstStyle/>
          <a:p>
            <a:r>
              <a:rPr lang="pt-BR" i="1">
                <a:solidFill>
                  <a:srgbClr val="FF3300"/>
                </a:solidFill>
              </a:rPr>
              <a:t>Imitação (spoofing) de pacotes IP: </a:t>
            </a:r>
            <a:r>
              <a:rPr lang="pt-BR" sz="2400"/>
              <a:t>envia pacotes com endereços origem falsos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6411913" y="4305300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8" name="ClipArt" r:id="rId3" imgW="1305000" imgH="1085760" progId="">
                  <p:embed/>
                </p:oleObj>
              </mc:Choice>
              <mc:Fallback>
                <p:oleObj name="ClipArt" r:id="rId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3" y="4305300"/>
                        <a:ext cx="668337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0" name="Group 46"/>
          <p:cNvGrpSpPr>
            <a:grpSpLocks/>
          </p:cNvGrpSpPr>
          <p:nvPr/>
        </p:nvGrpSpPr>
        <p:grpSpPr bwMode="auto">
          <a:xfrm>
            <a:off x="2022475" y="2874963"/>
            <a:ext cx="384175" cy="723900"/>
            <a:chOff x="4180" y="783"/>
            <a:chExt cx="150" cy="307"/>
          </a:xfrm>
        </p:grpSpPr>
        <p:sp>
          <p:nvSpPr>
            <p:cNvPr id="13350" name="AutoShape 4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51" name="Rectangle 4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52" name="Rectangle 4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53" name="AutoShape 5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54" name="Line 5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55" name="Line 5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56" name="Rectangle 5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57" name="Rectangle 5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</p:grpSp>
      <p:grpSp>
        <p:nvGrpSpPr>
          <p:cNvPr id="13321" name="Group 55"/>
          <p:cNvGrpSpPr>
            <a:grpSpLocks/>
          </p:cNvGrpSpPr>
          <p:nvPr/>
        </p:nvGrpSpPr>
        <p:grpSpPr bwMode="auto">
          <a:xfrm>
            <a:off x="2976563" y="4365625"/>
            <a:ext cx="642937" cy="328613"/>
            <a:chOff x="3600" y="219"/>
            <a:chExt cx="360" cy="175"/>
          </a:xfrm>
        </p:grpSpPr>
        <p:sp>
          <p:nvSpPr>
            <p:cNvPr id="13337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38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39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40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3341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13342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347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348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349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3343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344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345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346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4554538" y="2936875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9" name="ClipArt" r:id="rId5" imgW="1305000" imgH="1085760" progId="">
                  <p:embed/>
                </p:oleObj>
              </mc:Choice>
              <mc:Fallback>
                <p:oleObj name="ClipArt" r:id="rId5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2936875"/>
                        <a:ext cx="668337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Freeform 70"/>
          <p:cNvSpPr>
            <a:spLocks/>
          </p:cNvSpPr>
          <p:nvPr/>
        </p:nvSpPr>
        <p:spPr bwMode="auto">
          <a:xfrm>
            <a:off x="2122488" y="3600450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3" name="Freeform 71"/>
          <p:cNvSpPr>
            <a:spLocks/>
          </p:cNvSpPr>
          <p:nvPr/>
        </p:nvSpPr>
        <p:spPr bwMode="auto">
          <a:xfrm>
            <a:off x="4954588" y="3470275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4" name="Line 72"/>
          <p:cNvSpPr>
            <a:spLocks noChangeShapeType="1"/>
          </p:cNvSpPr>
          <p:nvPr/>
        </p:nvSpPr>
        <p:spPr bwMode="auto">
          <a:xfrm flipV="1">
            <a:off x="3297238" y="3992563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5" name="Line 73"/>
          <p:cNvSpPr>
            <a:spLocks noChangeShapeType="1"/>
          </p:cNvSpPr>
          <p:nvPr/>
        </p:nvSpPr>
        <p:spPr bwMode="auto">
          <a:xfrm flipV="1">
            <a:off x="3316288" y="4703763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6" name="Text Box 74"/>
          <p:cNvSpPr txBox="1">
            <a:spLocks noChangeArrowheads="1"/>
          </p:cNvSpPr>
          <p:nvPr/>
        </p:nvSpPr>
        <p:spPr bwMode="auto">
          <a:xfrm>
            <a:off x="1570038" y="28892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A</a:t>
            </a:r>
            <a:endParaRPr lang="en-US"/>
          </a:p>
        </p:txBody>
      </p:sp>
      <p:sp>
        <p:nvSpPr>
          <p:cNvPr id="13327" name="Text Box 75"/>
          <p:cNvSpPr txBox="1">
            <a:spLocks noChangeArrowheads="1"/>
          </p:cNvSpPr>
          <p:nvPr/>
        </p:nvSpPr>
        <p:spPr bwMode="auto">
          <a:xfrm>
            <a:off x="7054850" y="4352925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B</a:t>
            </a:r>
            <a:endParaRPr lang="en-US"/>
          </a:p>
        </p:txBody>
      </p:sp>
      <p:sp>
        <p:nvSpPr>
          <p:cNvPr id="13328" name="Text Box 76"/>
          <p:cNvSpPr txBox="1">
            <a:spLocks noChangeArrowheads="1"/>
          </p:cNvSpPr>
          <p:nvPr/>
        </p:nvSpPr>
        <p:spPr bwMode="auto">
          <a:xfrm>
            <a:off x="5164138" y="2867025"/>
            <a:ext cx="36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Comic Sans MS" pitchFamily="66" charset="0"/>
              </a:rPr>
              <a:t>C</a:t>
            </a:r>
            <a:endParaRPr lang="en-US"/>
          </a:p>
        </p:txBody>
      </p:sp>
      <p:sp>
        <p:nvSpPr>
          <p:cNvPr id="13329" name="Freeform 77"/>
          <p:cNvSpPr>
            <a:spLocks/>
          </p:cNvSpPr>
          <p:nvPr/>
        </p:nvSpPr>
        <p:spPr bwMode="auto">
          <a:xfrm>
            <a:off x="2132013" y="3448050"/>
            <a:ext cx="2967037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3330" name="Group 78"/>
          <p:cNvGrpSpPr>
            <a:grpSpLocks/>
          </p:cNvGrpSpPr>
          <p:nvPr/>
        </p:nvGrpSpPr>
        <p:grpSpPr bwMode="auto">
          <a:xfrm>
            <a:off x="2598738" y="3930650"/>
            <a:ext cx="2295525" cy="336550"/>
            <a:chOff x="2418" y="3342"/>
            <a:chExt cx="1446" cy="212"/>
          </a:xfrm>
        </p:grpSpPr>
        <p:sp>
          <p:nvSpPr>
            <p:cNvPr id="13332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3333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34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35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36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>
                  <a:solidFill>
                    <a:srgbClr val="FF0000"/>
                  </a:solidFill>
                  <a:latin typeface="Arial" charset="0"/>
                </a:rPr>
                <a:t>src:B</a:t>
              </a:r>
              <a:r>
                <a:rPr lang="en-US" sz="1600">
                  <a:latin typeface="Arial" charset="0"/>
                </a:rPr>
                <a:t> dest:A     payload</a:t>
              </a:r>
              <a:endParaRPr lang="en-US" sz="1600"/>
            </a:p>
          </p:txBody>
        </p:sp>
      </p:grpSp>
      <p:pic>
        <p:nvPicPr>
          <p:cNvPr id="13331" name="Picture 8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30750" y="29622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sp>
        <p:nvSpPr>
          <p:cNvPr id="46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8918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2800" i="1" dirty="0">
                <a:latin typeface="Gill Sans MT" pitchFamily="34" charset="0"/>
              </a:rPr>
              <a:t>… muito mais sobre segurança (até o Capítulo 8)</a:t>
            </a:r>
          </a:p>
        </p:txBody>
      </p:sp>
    </p:spTree>
    <p:extLst>
      <p:ext uri="{BB962C8B-B14F-4D97-AF65-F5344CB8AC3E}">
        <p14:creationId xmlns:p14="http://schemas.microsoft.com/office/powerpoint/2010/main" val="33880632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http</a:t>
            </a:r>
            <a:r>
              <a:rPr lang="pt-BR" dirty="0"/>
              <a:t>://</a:t>
            </a:r>
            <a:r>
              <a:rPr lang="pt-BR" dirty="0" err="1"/>
              <a:t>cartilha.cert.br</a:t>
            </a:r>
            <a:r>
              <a:rPr lang="pt-BR" dirty="0" smtClean="0"/>
              <a:t>/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750" y="1631950"/>
            <a:ext cx="4711700" cy="15748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467100"/>
            <a:ext cx="2819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13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1.1 O Que </a:t>
            </a:r>
            <a:r>
              <a:rPr lang="pt-BR" sz="2400" i="1" dirty="0"/>
              <a:t>é</a:t>
            </a:r>
            <a:r>
              <a:rPr lang="pt-BR" sz="2400" dirty="0"/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54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915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52BA6F-C866-4D8C-B4D2-06A807ECDD05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História da Internet</a:t>
            </a:r>
            <a:endParaRPr lang="pt-BR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000">
                <a:solidFill>
                  <a:schemeClr val="accent2"/>
                </a:solidFill>
              </a:rPr>
              <a:t>1961:</a:t>
            </a:r>
            <a:r>
              <a:rPr lang="pt-BR" sz="2000"/>
              <a:t> Kleinrock - teoria das filas demonstra eficiência da comutação por pacotes</a:t>
            </a:r>
          </a:p>
          <a:p>
            <a:r>
              <a:rPr lang="pt-BR" sz="2000">
                <a:solidFill>
                  <a:schemeClr val="accent2"/>
                </a:solidFill>
              </a:rPr>
              <a:t>1964:</a:t>
            </a:r>
            <a:r>
              <a:rPr lang="pt-BR" sz="2000"/>
              <a:t> Baran - comutação de pacotes em redes militares</a:t>
            </a:r>
          </a:p>
          <a:p>
            <a:r>
              <a:rPr lang="pt-BR" sz="2000">
                <a:solidFill>
                  <a:schemeClr val="accent2"/>
                </a:solidFill>
              </a:rPr>
              <a:t>1967:</a:t>
            </a:r>
            <a:r>
              <a:rPr lang="pt-BR" sz="2000"/>
              <a:t> concepção da ARPAnet pela ARPA (</a:t>
            </a:r>
            <a:r>
              <a:rPr lang="pt-BR" sz="2000" i="1"/>
              <a:t>Advanced Research Projects Agency</a:t>
            </a:r>
            <a:r>
              <a:rPr lang="pt-BR" sz="2000"/>
              <a:t>)</a:t>
            </a:r>
          </a:p>
          <a:p>
            <a:r>
              <a:rPr lang="pt-BR" sz="2000">
                <a:solidFill>
                  <a:schemeClr val="accent2"/>
                </a:solidFill>
              </a:rPr>
              <a:t>1969:</a:t>
            </a:r>
            <a:r>
              <a:rPr lang="pt-BR" sz="2000"/>
              <a:t> entra em operação o primeiro nó da ARPAnet</a:t>
            </a:r>
          </a:p>
          <a:p>
            <a:endParaRPr lang="pt-BR" sz="2000"/>
          </a:p>
        </p:txBody>
      </p:sp>
      <p:pic>
        <p:nvPicPr>
          <p:cNvPr id="4915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  <p:sp>
        <p:nvSpPr>
          <p:cNvPr id="49159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pt-BR" i="1">
                <a:solidFill>
                  <a:srgbClr val="FF0000"/>
                </a:solidFill>
                <a:latin typeface="Comic Sans MS" pitchFamily="66" charset="0"/>
              </a:rPr>
              <a:t>1961-1972: Estréia da comutação de pacotes</a:t>
            </a:r>
            <a:endParaRPr lang="pt-BR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196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017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EA7907-778B-439D-AD68-319911681495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pt-BR" sz="3600"/>
              <a:t>História da Internet</a:t>
            </a:r>
            <a:endParaRPr lang="pt-BR"/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790700"/>
            <a:ext cx="3695700" cy="4457700"/>
          </a:xfrm>
        </p:spPr>
        <p:txBody>
          <a:bodyPr/>
          <a:lstStyle/>
          <a:p>
            <a:r>
              <a:rPr lang="pt-BR" sz="2000">
                <a:solidFill>
                  <a:schemeClr val="accent2"/>
                </a:solidFill>
              </a:rPr>
              <a:t>1972:</a:t>
            </a:r>
            <a:r>
              <a:rPr lang="pt-BR" sz="2000"/>
              <a:t> </a:t>
            </a:r>
          </a:p>
          <a:p>
            <a:pPr lvl="1"/>
            <a:r>
              <a:rPr lang="pt-BR" sz="2000"/>
              <a:t>demonstração pública da ARPAnet</a:t>
            </a:r>
          </a:p>
          <a:p>
            <a:pPr lvl="1"/>
            <a:r>
              <a:rPr lang="pt-BR" sz="2000"/>
              <a:t>NCP (</a:t>
            </a:r>
            <a:r>
              <a:rPr lang="pt-BR" sz="2000" i="1"/>
              <a:t>Network Control Protocol</a:t>
            </a:r>
            <a:r>
              <a:rPr lang="pt-BR" sz="2000"/>
              <a:t>) primeiro protocolo host-host</a:t>
            </a:r>
          </a:p>
          <a:p>
            <a:pPr lvl="1"/>
            <a:r>
              <a:rPr lang="pt-BR" sz="2000"/>
              <a:t>primeiro programa de  e-mail</a:t>
            </a:r>
          </a:p>
          <a:p>
            <a:pPr lvl="1"/>
            <a:r>
              <a:rPr lang="pt-BR" sz="2000"/>
              <a:t>ARPAnet com 15 nós</a:t>
            </a:r>
          </a:p>
        </p:txBody>
      </p:sp>
      <p:sp>
        <p:nvSpPr>
          <p:cNvPr id="50182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pt-BR" i="1">
                <a:solidFill>
                  <a:srgbClr val="FF0000"/>
                </a:solidFill>
                <a:latin typeface="Comic Sans MS" pitchFamily="66" charset="0"/>
              </a:rPr>
              <a:t>1961-1972: Estréia da comutação de pacotes</a:t>
            </a:r>
            <a:endParaRPr lang="pt-BR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  <p:pic>
        <p:nvPicPr>
          <p:cNvPr id="50183" name="Picture 6" descr="arpanet2"/>
          <p:cNvPicPr>
            <a:picLocks noChangeAspect="1" noChangeArrowheads="1"/>
          </p:cNvPicPr>
          <p:nvPr/>
        </p:nvPicPr>
        <p:blipFill>
          <a:blip r:embed="rId3" cstate="print"/>
          <a:srcRect b="8458"/>
          <a:stretch>
            <a:fillRect/>
          </a:stretch>
        </p:blipFill>
        <p:spPr bwMode="auto">
          <a:xfrm>
            <a:off x="5157788" y="2139950"/>
            <a:ext cx="2976562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17883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120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7FA7A-5DEB-4904-ABFE-AEE6B0639BCD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4476750" y="1833563"/>
            <a:ext cx="3810000" cy="444817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</a:rPr>
              <a:t>Princípios de interconexão de Cerf e Kahn: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minimalismo, autonomia - não é necessária nenhuma mudança interna para interconectar redes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modelo de serviço </a:t>
            </a:r>
            <a:r>
              <a:rPr lang="pt-BR" sz="2000" i="1"/>
              <a:t>best effort</a:t>
            </a:r>
            <a:endParaRPr lang="pt-BR" sz="2000"/>
          </a:p>
          <a:p>
            <a:pPr lvl="1">
              <a:lnSpc>
                <a:spcPct val="90000"/>
              </a:lnSpc>
            </a:pPr>
            <a:r>
              <a:rPr lang="pt-BR" sz="2000"/>
              <a:t>roteadores sem estados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controle descentralizado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</a:rPr>
              <a:t>definem a arquitetura atual da Internet</a:t>
            </a:r>
            <a:endParaRPr lang="pt-BR" sz="2400"/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pt-BR" sz="3600"/>
              <a:t>História da Internet</a:t>
            </a:r>
          </a:p>
        </p:txBody>
      </p:sp>
      <p:sp>
        <p:nvSpPr>
          <p:cNvPr id="5120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95450"/>
            <a:ext cx="4152900" cy="4457700"/>
          </a:xfrm>
        </p:spPr>
        <p:txBody>
          <a:bodyPr/>
          <a:lstStyle/>
          <a:p>
            <a:r>
              <a:rPr lang="pt-BR" sz="2000" dirty="0">
                <a:solidFill>
                  <a:schemeClr val="accent2"/>
                </a:solidFill>
              </a:rPr>
              <a:t>1970:</a:t>
            </a:r>
            <a:r>
              <a:rPr lang="pt-BR" sz="2000" dirty="0"/>
              <a:t> rede de satélite </a:t>
            </a:r>
            <a:r>
              <a:rPr lang="pt-BR" sz="2000" dirty="0" err="1"/>
              <a:t>ALOHAnet</a:t>
            </a:r>
            <a:r>
              <a:rPr lang="pt-BR" sz="2000" dirty="0"/>
              <a:t> no Havaí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1974:</a:t>
            </a:r>
            <a:r>
              <a:rPr lang="pt-BR" sz="2000" dirty="0"/>
              <a:t> </a:t>
            </a:r>
            <a:r>
              <a:rPr lang="pt-BR" sz="2000" dirty="0" err="1"/>
              <a:t>Cerf</a:t>
            </a:r>
            <a:r>
              <a:rPr lang="pt-BR" sz="2000" dirty="0"/>
              <a:t> e Kahn - arquitetura para a interconexão de redes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1976: </a:t>
            </a:r>
            <a:r>
              <a:rPr lang="pt-BR" sz="2000" dirty="0"/>
              <a:t>Ethernet no XEROX PARC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fim dos anos 70:</a:t>
            </a:r>
            <a:r>
              <a:rPr lang="pt-BR" sz="2000" dirty="0"/>
              <a:t> arquiteturas proprietárias: </a:t>
            </a:r>
            <a:r>
              <a:rPr lang="pt-BR" sz="2000" dirty="0" err="1"/>
              <a:t>DECnet</a:t>
            </a:r>
            <a:r>
              <a:rPr lang="pt-BR" sz="2000" dirty="0"/>
              <a:t>, SNA, XNA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fim dos anos 70:</a:t>
            </a:r>
            <a:r>
              <a:rPr lang="pt-BR" sz="2000" dirty="0"/>
              <a:t> comutação de pacotes de comprimento fixo (precursor do ATM)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1979:</a:t>
            </a:r>
            <a:r>
              <a:rPr lang="pt-BR" sz="2000" dirty="0"/>
              <a:t> </a:t>
            </a:r>
            <a:r>
              <a:rPr lang="pt-BR" sz="2000" dirty="0" err="1"/>
              <a:t>ARPAnet</a:t>
            </a:r>
            <a:r>
              <a:rPr lang="pt-BR" sz="2000" dirty="0"/>
              <a:t> com 200 nós</a:t>
            </a:r>
          </a:p>
        </p:txBody>
      </p:sp>
      <p:sp>
        <p:nvSpPr>
          <p:cNvPr id="51207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1972-1980: Interconexão de redes novas e proprietárias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51208" name="Rectangle 6"/>
          <p:cNvSpPr>
            <a:spLocks noChangeArrowheads="1"/>
          </p:cNvSpPr>
          <p:nvPr/>
        </p:nvSpPr>
        <p:spPr bwMode="auto">
          <a:xfrm>
            <a:off x="4457700" y="1771650"/>
            <a:ext cx="3810000" cy="44354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810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222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A76F6-9303-47D8-A85B-E432CB3A4C12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pt-BR" sz="3600"/>
              <a:t>História da Internet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790700"/>
            <a:ext cx="3810000" cy="4457700"/>
          </a:xfrm>
        </p:spPr>
        <p:txBody>
          <a:bodyPr/>
          <a:lstStyle/>
          <a:p>
            <a:r>
              <a:rPr lang="pt-BR" sz="2000" dirty="0">
                <a:solidFill>
                  <a:schemeClr val="accent2"/>
                </a:solidFill>
              </a:rPr>
              <a:t>1983:</a:t>
            </a:r>
            <a:r>
              <a:rPr lang="pt-BR" sz="2000" dirty="0"/>
              <a:t> implantação do TCP/IP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1982:</a:t>
            </a:r>
            <a:r>
              <a:rPr lang="pt-BR" sz="2000" dirty="0"/>
              <a:t> definição do protocolo SMTP para e-mail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1983:</a:t>
            </a:r>
            <a:r>
              <a:rPr lang="pt-BR" sz="2000" dirty="0"/>
              <a:t> definição do DNS para tradução de nome para endereço IP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1985:</a:t>
            </a:r>
            <a:r>
              <a:rPr lang="pt-BR" sz="2000" dirty="0"/>
              <a:t> definição do protocolo FTP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1988:</a:t>
            </a:r>
            <a:r>
              <a:rPr lang="pt-BR" sz="2000" dirty="0"/>
              <a:t> controle de congestionamento do TCP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800225"/>
            <a:ext cx="3810000" cy="4448175"/>
          </a:xfrm>
        </p:spPr>
        <p:txBody>
          <a:bodyPr/>
          <a:lstStyle/>
          <a:p>
            <a:r>
              <a:rPr lang="pt-BR" sz="2000"/>
              <a:t>novas redes nacionais: Csnet, BITnet, NSFnet, Minitel</a:t>
            </a:r>
          </a:p>
          <a:p>
            <a:r>
              <a:rPr lang="pt-BR" sz="2000"/>
              <a:t>100.000 hosts conectados numa confederação de redes</a:t>
            </a:r>
          </a:p>
          <a:p>
            <a:endParaRPr lang="pt-BR" sz="2400"/>
          </a:p>
        </p:txBody>
      </p:sp>
      <p:sp>
        <p:nvSpPr>
          <p:cNvPr id="52231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1980-1990: novos protocolos, proliferação de redes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945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3251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DBDB42-CC79-4FD4-85EE-8AAC001D047B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pt-BR" sz="3600"/>
              <a:t>História da Internet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790700"/>
            <a:ext cx="40957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>
                <a:solidFill>
                  <a:schemeClr val="accent2"/>
                </a:solidFill>
              </a:rPr>
              <a:t>início dos anos 90: </a:t>
            </a:r>
            <a:r>
              <a:rPr lang="pt-BR" sz="2000"/>
              <a:t>ARPAnet desativada</a:t>
            </a:r>
          </a:p>
          <a:p>
            <a:pPr>
              <a:lnSpc>
                <a:spcPct val="90000"/>
              </a:lnSpc>
            </a:pPr>
            <a:r>
              <a:rPr lang="pt-BR" sz="2000">
                <a:solidFill>
                  <a:schemeClr val="accent2"/>
                </a:solidFill>
              </a:rPr>
              <a:t>1991: </a:t>
            </a:r>
            <a:r>
              <a:rPr lang="pt-BR" sz="2000"/>
              <a:t>NSF remove restrições ao uso comercial da NSFnet (desativada em 1995)</a:t>
            </a:r>
          </a:p>
          <a:p>
            <a:pPr>
              <a:lnSpc>
                <a:spcPct val="90000"/>
              </a:lnSpc>
            </a:pPr>
            <a:r>
              <a:rPr lang="pt-BR" sz="2000">
                <a:solidFill>
                  <a:schemeClr val="accent2"/>
                </a:solidFill>
              </a:rPr>
              <a:t>início dos anos 90 :</a:t>
            </a:r>
            <a:r>
              <a:rPr lang="pt-BR" sz="2000"/>
              <a:t> Web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hypertexto [Bush 1945, Nelson 1960’s]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HTML, HTTP: Berners-Lee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1994: Mosaic, posteriormente Netscape</a:t>
            </a:r>
          </a:p>
          <a:p>
            <a:pPr lvl="1">
              <a:lnSpc>
                <a:spcPct val="90000"/>
              </a:lnSpc>
            </a:pPr>
            <a:r>
              <a:rPr lang="pt-BR" sz="2000"/>
              <a:t>fim dos anos 90: comercialização da Web</a:t>
            </a:r>
            <a:endParaRPr lang="pt-BR" sz="1800"/>
          </a:p>
        </p:txBody>
      </p:sp>
      <p:sp>
        <p:nvSpPr>
          <p:cNvPr id="5325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800225"/>
            <a:ext cx="3841750" cy="444817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dirty="0">
                <a:solidFill>
                  <a:schemeClr val="accent2"/>
                </a:solidFill>
              </a:rPr>
              <a:t>Final dos anos 90-00:</a:t>
            </a:r>
            <a:endParaRPr lang="pt-BR" sz="2400" dirty="0">
              <a:solidFill>
                <a:srgbClr val="FF0000"/>
              </a:solidFill>
            </a:endParaRPr>
          </a:p>
          <a:p>
            <a:r>
              <a:rPr lang="pt-BR" sz="2000" dirty="0"/>
              <a:t>novas aplicações: mensagens instantâneas, compartilhamento de arquivos P2P</a:t>
            </a:r>
          </a:p>
          <a:p>
            <a:r>
              <a:rPr lang="pt-BR" sz="2000" dirty="0"/>
              <a:t>preocupação com a segurança de redes</a:t>
            </a:r>
          </a:p>
          <a:p>
            <a:r>
              <a:rPr lang="pt-BR" sz="2000" dirty="0"/>
              <a:t>est. 50 milhões de computadores na Internet</a:t>
            </a:r>
          </a:p>
          <a:p>
            <a:r>
              <a:rPr lang="pt-BR" sz="2000" dirty="0"/>
              <a:t>est. mais de 100 milhões de usuários</a:t>
            </a:r>
          </a:p>
          <a:p>
            <a:r>
              <a:rPr lang="pt-BR" sz="2000" dirty="0"/>
              <a:t>enlaces de </a:t>
            </a:r>
            <a:r>
              <a:rPr lang="pt-BR" sz="2000" dirty="0" err="1"/>
              <a:t>backbone</a:t>
            </a:r>
            <a:r>
              <a:rPr lang="pt-BR" sz="2000" dirty="0"/>
              <a:t> a </a:t>
            </a:r>
            <a:r>
              <a:rPr lang="pt-BR" sz="2000" dirty="0" err="1"/>
              <a:t>Gbps</a:t>
            </a:r>
            <a:endParaRPr lang="pt-BR" sz="2000" dirty="0"/>
          </a:p>
          <a:p>
            <a:pPr>
              <a:buFont typeface="ZapfDingbats" pitchFamily="82" charset="0"/>
              <a:buNone/>
            </a:pPr>
            <a:endParaRPr lang="pt-BR" sz="2000" dirty="0"/>
          </a:p>
        </p:txBody>
      </p:sp>
      <p:sp>
        <p:nvSpPr>
          <p:cNvPr id="53255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Anos 90 e 2000: comercialização, a Web, novas aplicações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185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História da Internet</a:t>
            </a:r>
          </a:p>
        </p:txBody>
      </p:sp>
      <p:sp>
        <p:nvSpPr>
          <p:cNvPr id="54275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496290"/>
            <a:ext cx="8028709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t-BR" sz="2400" dirty="0">
                <a:solidFill>
                  <a:srgbClr val="FF0000"/>
                </a:solidFill>
              </a:rPr>
              <a:t>A partir de 2005:</a:t>
            </a:r>
          </a:p>
          <a:p>
            <a:r>
              <a:rPr lang="pt-BR" sz="2000" dirty="0" smtClean="0"/>
              <a:t>Mais de um bilhão de </a:t>
            </a:r>
            <a:r>
              <a:rPr lang="pt-BR" sz="2000" dirty="0"/>
              <a:t>hospedeiros</a:t>
            </a:r>
          </a:p>
          <a:p>
            <a:pPr lvl="1"/>
            <a:r>
              <a:rPr lang="pt-BR" sz="1800" i="1" dirty="0"/>
              <a:t>Smartphones</a:t>
            </a:r>
            <a:r>
              <a:rPr lang="pt-BR" sz="1800" dirty="0"/>
              <a:t> e </a:t>
            </a:r>
            <a:r>
              <a:rPr lang="pt-BR" sz="1800" i="1" dirty="0" err="1"/>
              <a:t>tablets</a:t>
            </a:r>
            <a:endParaRPr lang="pt-BR" sz="1800" i="1" dirty="0"/>
          </a:p>
          <a:p>
            <a:r>
              <a:rPr lang="pt-BR" sz="2000" dirty="0"/>
              <a:t>Implantação agressiva de acesso de banda larga</a:t>
            </a:r>
          </a:p>
          <a:p>
            <a:r>
              <a:rPr lang="pt-BR" sz="2000" dirty="0"/>
              <a:t>Crescente ubiquidade de acessos sem fio de alta velocidade</a:t>
            </a:r>
          </a:p>
          <a:p>
            <a:r>
              <a:rPr lang="pt-BR" sz="2000" dirty="0"/>
              <a:t>Surgimento das redes sociais</a:t>
            </a:r>
          </a:p>
          <a:p>
            <a:pPr lvl="1"/>
            <a:r>
              <a:rPr lang="pt-BR" sz="1800" dirty="0" err="1"/>
              <a:t>Facebook</a:t>
            </a:r>
            <a:r>
              <a:rPr lang="pt-BR" sz="1800" dirty="0"/>
              <a:t>: </a:t>
            </a:r>
            <a:r>
              <a:rPr lang="pt-BR" sz="1800" dirty="0" smtClean="0"/>
              <a:t>mais de um 1,7 bilhões </a:t>
            </a:r>
            <a:r>
              <a:rPr lang="pt-BR" sz="1800" dirty="0"/>
              <a:t>de </a:t>
            </a:r>
            <a:r>
              <a:rPr lang="pt-BR" sz="1800" dirty="0" smtClean="0"/>
              <a:t>usuários ativos</a:t>
            </a:r>
            <a:endParaRPr lang="pt-BR" sz="1800" dirty="0"/>
          </a:p>
          <a:p>
            <a:r>
              <a:rPr lang="pt-BR" sz="2000" dirty="0"/>
              <a:t>Provedores de serviço (Google, Microsoft) criam suas próprias redes</a:t>
            </a:r>
          </a:p>
          <a:p>
            <a:pPr lvl="1"/>
            <a:r>
              <a:rPr lang="pt-BR" sz="1800" dirty="0"/>
              <a:t>Evitam a Internet, fornecendo acesso “instantâneo” a buscas, e-mails, etc.</a:t>
            </a:r>
          </a:p>
          <a:p>
            <a:r>
              <a:rPr lang="pt-BR" sz="2000" dirty="0"/>
              <a:t>Comércio Eletrônico, universidades e empresas rodando serviços na “nuvem” (ex., </a:t>
            </a:r>
            <a:r>
              <a:rPr lang="pt-BR" sz="2000" dirty="0" err="1"/>
              <a:t>Amazon</a:t>
            </a:r>
            <a:r>
              <a:rPr lang="pt-BR" sz="2000" dirty="0"/>
              <a:t> EC2)</a:t>
            </a:r>
            <a:endParaRPr lang="pt-BR" sz="2400" dirty="0"/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74E9C-4C44-46E9-BB34-49CBF045DFEB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8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69" y="1600200"/>
            <a:ext cx="4715131" cy="3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de Sensores e</a:t>
            </a:r>
            <a:br>
              <a:rPr lang="pt-BR" dirty="0"/>
            </a:br>
            <a:r>
              <a:rPr lang="pt-BR" dirty="0"/>
              <a:t>Internet das Coisas (</a:t>
            </a:r>
            <a:r>
              <a:rPr lang="pt-BR" dirty="0" err="1"/>
              <a:t>IoT</a:t>
            </a:r>
            <a:r>
              <a:rPr lang="pt-BR" dirty="0"/>
              <a:t>)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Comunicação sem fio interconectando dispositivos sensores-atuadores-processadores de baixo custo habilitando sensoriamento e atuação no mundo real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48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Evolução do Número de Hosts</a:t>
            </a: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529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39819-859F-4145-91A0-A2F00A11A5BD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181100"/>
            <a:ext cx="8775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6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Evolução do Número de Hosts</a:t>
            </a: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632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A8597B-5BB7-4D1C-B57D-99382BB4C42D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38" y="1236682"/>
            <a:ext cx="7257587" cy="50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935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Internet/BR</a:t>
            </a:r>
            <a:endParaRPr lang="pt-BR"/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/>
              <a:t>A Rede Nacional de Pesquisa (RNP) teve início em 1989.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Aberta para uso comercial em 1994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dirty="0"/>
              <a:t>Posição absoluta (7/11)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Número de hosts: 22.212.190 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4o do Mundo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IBOPE/</a:t>
            </a:r>
            <a:r>
              <a:rPr lang="pt-BR" sz="2400" dirty="0" err="1"/>
              <a:t>NetRatings</a:t>
            </a:r>
            <a:r>
              <a:rPr lang="pt-BR" sz="2400" dirty="0"/>
              <a:t> (11/12):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53,5 Milhões de Internautas residenciais ativos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46:19 </a:t>
            </a:r>
            <a:r>
              <a:rPr lang="pt-BR" sz="1800" dirty="0" err="1"/>
              <a:t>hs</a:t>
            </a:r>
            <a:r>
              <a:rPr lang="pt-BR" sz="1800" dirty="0"/>
              <a:t> de tempo médio mensal de horas navegadas por internauta ativo</a:t>
            </a:r>
          </a:p>
          <a:p>
            <a:pPr lvl="1">
              <a:lnSpc>
                <a:spcPct val="90000"/>
              </a:lnSpc>
              <a:buFont typeface="ZapfDingbats" pitchFamily="82" charset="0"/>
              <a:buNone/>
            </a:pPr>
            <a:endParaRPr lang="pt-BR" sz="2000" dirty="0"/>
          </a:p>
          <a:p>
            <a:pPr algn="r">
              <a:lnSpc>
                <a:spcPct val="90000"/>
              </a:lnSpc>
              <a:buFont typeface="ZapfDingbats" pitchFamily="82" charset="0"/>
              <a:buNone/>
            </a:pPr>
            <a:r>
              <a:rPr lang="pt-BR" sz="2400" dirty="0"/>
              <a:t>Fonte: www.cetic.br</a:t>
            </a:r>
            <a:endParaRPr lang="pt-BR" sz="2000" dirty="0"/>
          </a:p>
        </p:txBody>
      </p:sp>
      <p:sp>
        <p:nvSpPr>
          <p:cNvPr id="13312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F931A3-5C3E-404F-A60C-BDBAC65FF79F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38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5" y="403101"/>
            <a:ext cx="8883837" cy="59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878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5" y="355600"/>
            <a:ext cx="9144000" cy="6136672"/>
          </a:xfrm>
          <a:prstGeom prst="rect">
            <a:avLst/>
          </a:prstGeom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4D787-9682-45E2-9B85-4197BDFEFFAA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78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pic>
        <p:nvPicPr>
          <p:cNvPr id="134148" name="Picture 4" descr="199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2" y="0"/>
            <a:ext cx="77143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4577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pic>
        <p:nvPicPr>
          <p:cNvPr id="136194" name="Picture 2" descr="199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2" y="0"/>
            <a:ext cx="77143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347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pic>
        <p:nvPicPr>
          <p:cNvPr id="137218" name="Picture 2" descr="199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2" y="0"/>
            <a:ext cx="77143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302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pic>
        <p:nvPicPr>
          <p:cNvPr id="138242" name="Picture 2" descr="2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5" y="0"/>
            <a:ext cx="77143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610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pic>
        <p:nvPicPr>
          <p:cNvPr id="139266" name="Picture 2" descr="20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9" y="0"/>
            <a:ext cx="76416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Fig_broadcom-connectedcar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87" y="2961005"/>
            <a:ext cx="5735417" cy="32261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Veiculares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Redes </a:t>
            </a:r>
            <a:r>
              <a:rPr lang="pt-BR" dirty="0" err="1"/>
              <a:t>Intraveiculares</a:t>
            </a:r>
            <a:endParaRPr lang="pt-BR" dirty="0"/>
          </a:p>
          <a:p>
            <a:r>
              <a:rPr lang="pt-BR" dirty="0"/>
              <a:t>Ethernet em Automóveis</a:t>
            </a:r>
          </a:p>
          <a:p>
            <a:r>
              <a:rPr lang="pt-BR" dirty="0"/>
              <a:t>V2V e V2I</a:t>
            </a:r>
          </a:p>
          <a:p>
            <a:r>
              <a:rPr lang="pt-BR" dirty="0"/>
              <a:t>Carros Elétricos</a:t>
            </a:r>
          </a:p>
          <a:p>
            <a:r>
              <a:rPr lang="pt-BR" dirty="0" err="1"/>
              <a:t>IoT</a:t>
            </a:r>
            <a:r>
              <a:rPr lang="pt-BR" dirty="0"/>
              <a:t> 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D8EA91-78ED-4219-8F09-0A91F98163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709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pic>
        <p:nvPicPr>
          <p:cNvPr id="140290" name="Picture 2" descr="20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" y="0"/>
            <a:ext cx="76416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594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pic>
        <p:nvPicPr>
          <p:cNvPr id="133122" name="Picture 2" descr="http://www.rnp.br/sites/default/files/media/bkb_ipe-site-outubro-2014_v4_site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9" y="1"/>
            <a:ext cx="76977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198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4D787-9682-45E2-9B85-4197BDFEFFAA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67" y="0"/>
            <a:ext cx="760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75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041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D65746-F25C-4B19-BFA5-952238649B89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Introdução: Resumo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833813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</a:rPr>
              <a:t>Foi coberta uma tonelada de material!</a:t>
            </a:r>
          </a:p>
          <a:p>
            <a:pPr>
              <a:lnSpc>
                <a:spcPct val="90000"/>
              </a:lnSpc>
            </a:pPr>
            <a:r>
              <a:rPr lang="pt-BR" sz="2000"/>
              <a:t>visão geral da Internet</a:t>
            </a:r>
          </a:p>
          <a:p>
            <a:pPr>
              <a:lnSpc>
                <a:spcPct val="90000"/>
              </a:lnSpc>
            </a:pPr>
            <a:r>
              <a:rPr lang="pt-BR" sz="2000"/>
              <a:t>o que é um protocolo?</a:t>
            </a:r>
          </a:p>
          <a:p>
            <a:pPr>
              <a:lnSpc>
                <a:spcPct val="90000"/>
              </a:lnSpc>
            </a:pPr>
            <a:r>
              <a:rPr lang="pt-BR" sz="2000"/>
              <a:t>borda da rede, núcleo, rede de acesso</a:t>
            </a:r>
          </a:p>
          <a:p>
            <a:pPr lvl="1">
              <a:lnSpc>
                <a:spcPct val="90000"/>
              </a:lnSpc>
            </a:pPr>
            <a:r>
              <a:rPr lang="pt-BR" sz="1800"/>
              <a:t>Comutação de pacotes vs. Comutação de circuitos</a:t>
            </a:r>
          </a:p>
          <a:p>
            <a:pPr>
              <a:lnSpc>
                <a:spcPct val="90000"/>
              </a:lnSpc>
            </a:pPr>
            <a:r>
              <a:rPr lang="pt-BR" sz="2000"/>
              <a:t>estrutura da Internet/ISPs</a:t>
            </a:r>
          </a:p>
          <a:p>
            <a:pPr>
              <a:lnSpc>
                <a:spcPct val="90000"/>
              </a:lnSpc>
            </a:pPr>
            <a:r>
              <a:rPr lang="pt-BR" sz="2000"/>
              <a:t>desempenho: perda, atraso, vazão</a:t>
            </a:r>
          </a:p>
          <a:p>
            <a:pPr>
              <a:lnSpc>
                <a:spcPct val="90000"/>
              </a:lnSpc>
            </a:pPr>
            <a:r>
              <a:rPr lang="pt-BR" sz="2000"/>
              <a:t>modelos de camadas e de serviços</a:t>
            </a:r>
          </a:p>
          <a:p>
            <a:pPr>
              <a:lnSpc>
                <a:spcPct val="90000"/>
              </a:lnSpc>
            </a:pPr>
            <a:r>
              <a:rPr lang="pt-BR" sz="2000"/>
              <a:t>segurança</a:t>
            </a:r>
          </a:p>
          <a:p>
            <a:pPr>
              <a:lnSpc>
                <a:spcPct val="90000"/>
              </a:lnSpc>
            </a:pPr>
            <a:r>
              <a:rPr lang="pt-BR" sz="2000"/>
              <a:t>história</a:t>
            </a:r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91088" y="1417638"/>
            <a:ext cx="372427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</a:rPr>
              <a:t>Esperamos que agora você possua:</a:t>
            </a:r>
            <a:r>
              <a:rPr lang="pt-BR" sz="2400"/>
              <a:t> </a:t>
            </a:r>
          </a:p>
          <a:p>
            <a:r>
              <a:rPr lang="pt-BR" sz="2400"/>
              <a:t>contexto, visão geral, “sentimento” do que sejam redes</a:t>
            </a:r>
          </a:p>
          <a:p>
            <a:r>
              <a:rPr lang="pt-BR" sz="2400"/>
              <a:t>maior profundidade, detalhes </a:t>
            </a:r>
            <a:r>
              <a:rPr lang="pt-BR" sz="2400" i="1"/>
              <a:t>posteriormente </a:t>
            </a:r>
            <a:r>
              <a:rPr lang="pt-BR" sz="2400"/>
              <a:t>no curso</a:t>
            </a:r>
          </a:p>
        </p:txBody>
      </p:sp>
    </p:spTree>
    <p:extLst>
      <p:ext uri="{BB962C8B-B14F-4D97-AF65-F5344CB8AC3E}">
        <p14:creationId xmlns:p14="http://schemas.microsoft.com/office/powerpoint/2010/main" val="1207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891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97B7241-EBD3-4934-82BC-445CFF119C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um protocolo?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96975"/>
            <a:ext cx="358140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</a:rPr>
              <a:t>protocolos humanos:</a:t>
            </a:r>
            <a:endParaRPr lang="pt-BR" sz="2400"/>
          </a:p>
          <a:p>
            <a:r>
              <a:rPr lang="pt-BR" sz="2400"/>
              <a:t>“que horas são?”</a:t>
            </a:r>
          </a:p>
          <a:p>
            <a:r>
              <a:rPr lang="pt-BR" sz="2400"/>
              <a:t>“tenho uma dúvida”</a:t>
            </a:r>
          </a:p>
          <a:p>
            <a:r>
              <a:rPr lang="pt-BR" sz="2400"/>
              <a:t>apresentações</a:t>
            </a:r>
            <a:endParaRPr lang="pt-BR"/>
          </a:p>
          <a:p>
            <a:pPr lvl="1"/>
            <a:endParaRPr lang="pt-BR" sz="2000"/>
          </a:p>
          <a:p>
            <a:pPr>
              <a:buFont typeface="ZapfDingbats" pitchFamily="82" charset="0"/>
              <a:buNone/>
            </a:pPr>
            <a:r>
              <a:rPr lang="pt-BR" sz="2400"/>
              <a:t>… msgs específicas são enviadas</a:t>
            </a:r>
          </a:p>
          <a:p>
            <a:pPr>
              <a:buFont typeface="ZapfDingbats" pitchFamily="82" charset="0"/>
              <a:buNone/>
            </a:pPr>
            <a:r>
              <a:rPr lang="pt-BR" sz="2400"/>
              <a:t>… ações específicas são realizadas quando as msgs são recebidas, ou acontecem outros eventos</a:t>
            </a:r>
          </a:p>
        </p:txBody>
      </p:sp>
      <p:sp>
        <p:nvSpPr>
          <p:cNvPr id="389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196975"/>
            <a:ext cx="4303713" cy="25908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</a:rPr>
              <a:t>Protocolos de rede:</a:t>
            </a:r>
            <a:endParaRPr lang="pt-BR" sz="2400"/>
          </a:p>
          <a:p>
            <a:r>
              <a:rPr lang="pt-BR" sz="2400"/>
              <a:t>máquinas ao invés de pessoas</a:t>
            </a:r>
          </a:p>
          <a:p>
            <a:r>
              <a:rPr lang="pt-BR" sz="2400"/>
              <a:t>todas as atividades de comunicação na Internet são governadas por protocolos</a:t>
            </a:r>
          </a:p>
        </p:txBody>
      </p:sp>
      <p:sp>
        <p:nvSpPr>
          <p:cNvPr id="38919" name="Rectangle 5"/>
          <p:cNvSpPr>
            <a:spLocks noChangeArrowheads="1"/>
          </p:cNvSpPr>
          <p:nvPr/>
        </p:nvSpPr>
        <p:spPr bwMode="auto">
          <a:xfrm>
            <a:off x="3973513" y="4049713"/>
            <a:ext cx="493236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i="1" dirty="0">
                <a:solidFill>
                  <a:srgbClr val="FF0000"/>
                </a:solidFill>
                <a:latin typeface="Comic Sans MS" pitchFamily="66" charset="0"/>
              </a:rPr>
              <a:t>protocolos</a:t>
            </a:r>
            <a:r>
              <a:rPr lang="pt-BR" i="1" dirty="0">
                <a:latin typeface="Comic Sans MS" pitchFamily="66" charset="0"/>
              </a:rPr>
              <a:t> definem o </a:t>
            </a:r>
            <a:r>
              <a:rPr lang="pt-BR" i="1" dirty="0">
                <a:solidFill>
                  <a:srgbClr val="FF0000"/>
                </a:solidFill>
                <a:latin typeface="Comic Sans MS" pitchFamily="66" charset="0"/>
              </a:rPr>
              <a:t>formato</a:t>
            </a:r>
            <a:r>
              <a:rPr lang="pt-BR" i="1" dirty="0">
                <a:latin typeface="Comic Sans MS" pitchFamily="66" charset="0"/>
              </a:rPr>
              <a:t>, </a:t>
            </a:r>
            <a:r>
              <a:rPr lang="pt-BR" i="1" dirty="0">
                <a:solidFill>
                  <a:srgbClr val="FF0000"/>
                </a:solidFill>
                <a:latin typeface="Comic Sans MS" pitchFamily="66" charset="0"/>
              </a:rPr>
              <a:t>ordem</a:t>
            </a:r>
            <a:r>
              <a:rPr lang="pt-BR" i="1" dirty="0">
                <a:latin typeface="Comic Sans MS" pitchFamily="66" charset="0"/>
              </a:rPr>
              <a:t> das </a:t>
            </a:r>
            <a:r>
              <a:rPr lang="pt-BR" i="1" dirty="0" err="1">
                <a:solidFill>
                  <a:srgbClr val="FF0000"/>
                </a:solidFill>
                <a:latin typeface="Comic Sans MS" pitchFamily="66" charset="0"/>
              </a:rPr>
              <a:t>msgs</a:t>
            </a:r>
            <a:r>
              <a:rPr lang="pt-BR" i="1" dirty="0">
                <a:solidFill>
                  <a:srgbClr val="FF0000"/>
                </a:solidFill>
                <a:latin typeface="Comic Sans MS" pitchFamily="66" charset="0"/>
              </a:rPr>
              <a:t> enviadas e recebidas</a:t>
            </a:r>
            <a:r>
              <a:rPr lang="pt-BR" i="1" dirty="0">
                <a:latin typeface="Comic Sans MS" pitchFamily="66" charset="0"/>
              </a:rPr>
              <a:t> pelas entidades da rede, e </a:t>
            </a:r>
            <a:r>
              <a:rPr lang="pt-BR" i="1" dirty="0">
                <a:solidFill>
                  <a:srgbClr val="FF0000"/>
                </a:solidFill>
                <a:latin typeface="Comic Sans MS" pitchFamily="66" charset="0"/>
              </a:rPr>
              <a:t>ações tomadas </a:t>
            </a:r>
            <a:r>
              <a:rPr lang="pt-BR" i="1" dirty="0">
                <a:latin typeface="Comic Sans MS" pitchFamily="66" charset="0"/>
              </a:rPr>
              <a:t>quando da transmissão ou recepção de  </a:t>
            </a:r>
            <a:r>
              <a:rPr lang="pt-BR" i="1" dirty="0" err="1">
                <a:latin typeface="Comic Sans MS" pitchFamily="66" charset="0"/>
              </a:rPr>
              <a:t>msgs</a:t>
            </a:r>
            <a:endParaRPr lang="pt-BR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920" name="Rectangle 6"/>
          <p:cNvSpPr>
            <a:spLocks noChangeArrowheads="1"/>
          </p:cNvSpPr>
          <p:nvPr/>
        </p:nvSpPr>
        <p:spPr bwMode="auto">
          <a:xfrm>
            <a:off x="4264025" y="4049713"/>
            <a:ext cx="4629150" cy="2362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12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1FF3F4-A753-41DB-B081-35F7CCA63E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um protocolo?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/>
              <a:t>um protocolo humano e um protocolo de rede:</a:t>
            </a:r>
          </a:p>
          <a:p>
            <a:pPr>
              <a:buFont typeface="ZapfDingbats" pitchFamily="82" charset="0"/>
              <a:buNone/>
            </a:pPr>
            <a:endParaRPr lang="pt-BR" sz="2400"/>
          </a:p>
        </p:txBody>
      </p:sp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685800" y="5943600"/>
            <a:ext cx="5883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u="sng">
                <a:solidFill>
                  <a:srgbClr val="FF0000"/>
                </a:solidFill>
                <a:latin typeface="Comic Sans MS" pitchFamily="66" charset="0"/>
              </a:rPr>
              <a:t>P:</a:t>
            </a:r>
            <a:r>
              <a:rPr lang="en-US">
                <a:latin typeface="Comic Sans MS" pitchFamily="66" charset="0"/>
              </a:rPr>
              <a:t> Apresente outro protocolo humano! </a:t>
            </a:r>
          </a:p>
        </p:txBody>
      </p:sp>
      <p:sp>
        <p:nvSpPr>
          <p:cNvPr id="5128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29" name="Group 16"/>
          <p:cNvGrpSpPr>
            <a:grpSpLocks/>
          </p:cNvGrpSpPr>
          <p:nvPr/>
        </p:nvGrpSpPr>
        <p:grpSpPr bwMode="auto">
          <a:xfrm>
            <a:off x="7173913" y="2917825"/>
            <a:ext cx="355600" cy="933450"/>
            <a:chOff x="4180" y="783"/>
            <a:chExt cx="150" cy="307"/>
          </a:xfrm>
        </p:grpSpPr>
        <p:sp>
          <p:nvSpPr>
            <p:cNvPr id="5161" name="AutoShape 1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2" name="Rectangle 1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3" name="Rectangle 1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4" name="AutoShape 2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5" name="Line 2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6" name="Line 2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7" name="Rectangle 2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8" name="Rectangle 2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aphicFrame>
        <p:nvGraphicFramePr>
          <p:cNvPr id="5122" name="Object 26"/>
          <p:cNvGraphicFramePr>
            <a:graphicFrameLocks noChangeAspect="1"/>
          </p:cNvGraphicFramePr>
          <p:nvPr/>
        </p:nvGraphicFramePr>
        <p:xfrm>
          <a:off x="4543425" y="2632075"/>
          <a:ext cx="622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25" y="2632075"/>
                        <a:ext cx="622300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0" name="Picture 62" descr="Alic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63" descr="Bo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2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512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pitchFamily="66" charset="0"/>
              </a:rPr>
              <a:t>Oi</a:t>
            </a:r>
            <a:endParaRPr lang="en-US"/>
          </a:p>
        </p:txBody>
      </p:sp>
      <p:sp>
        <p:nvSpPr>
          <p:cNvPr id="5133" name="Line 66"/>
          <p:cNvSpPr>
            <a:spLocks noChangeShapeType="1"/>
          </p:cNvSpPr>
          <p:nvPr/>
        </p:nvSpPr>
        <p:spPr bwMode="auto">
          <a:xfrm flipV="1">
            <a:off x="971550" y="3352800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4" name="Text Box 67"/>
          <p:cNvSpPr txBox="1">
            <a:spLocks noChangeArrowheads="1"/>
          </p:cNvSpPr>
          <p:nvPr/>
        </p:nvSpPr>
        <p:spPr bwMode="auto">
          <a:xfrm>
            <a:off x="1689100" y="3141663"/>
            <a:ext cx="512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pitchFamily="66" charset="0"/>
              </a:rPr>
              <a:t>Oi</a:t>
            </a:r>
            <a:endParaRPr lang="en-US"/>
          </a:p>
        </p:txBody>
      </p:sp>
      <p:sp>
        <p:nvSpPr>
          <p:cNvPr id="5135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36" name="Group 72"/>
          <p:cNvGrpSpPr>
            <a:grpSpLocks/>
          </p:cNvGrpSpPr>
          <p:nvPr/>
        </p:nvGrpSpPr>
        <p:grpSpPr bwMode="auto">
          <a:xfrm>
            <a:off x="890588" y="3694113"/>
            <a:ext cx="1957387" cy="701675"/>
            <a:chOff x="465" y="2747"/>
            <a:chExt cx="1233" cy="442"/>
          </a:xfrm>
        </p:grpSpPr>
        <p:sp>
          <p:nvSpPr>
            <p:cNvPr id="5159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0" name="Text Box 69"/>
            <p:cNvSpPr txBox="1">
              <a:spLocks noChangeArrowheads="1"/>
            </p:cNvSpPr>
            <p:nvPr/>
          </p:nvSpPr>
          <p:spPr bwMode="auto">
            <a:xfrm>
              <a:off x="465" y="2747"/>
              <a:ext cx="1233" cy="44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FF0000"/>
                  </a:solidFill>
                  <a:latin typeface="Comic Sans MS" pitchFamily="66" charset="0"/>
                </a:rPr>
                <a:t>Que horas</a:t>
              </a:r>
            </a:p>
            <a:p>
              <a:pPr algn="ctr"/>
              <a:r>
                <a:rPr lang="en-US" sz="2000">
                  <a:solidFill>
                    <a:srgbClr val="FF0000"/>
                  </a:solidFill>
                  <a:latin typeface="Comic Sans MS" pitchFamily="66" charset="0"/>
                </a:rPr>
                <a:t>são, por favor?</a:t>
              </a:r>
              <a:endParaRPr lang="en-US" sz="2000"/>
            </a:p>
          </p:txBody>
        </p:sp>
      </p:grpSp>
      <p:sp>
        <p:nvSpPr>
          <p:cNvPr id="5137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38" name="Group 76"/>
          <p:cNvGrpSpPr>
            <a:grpSpLocks/>
          </p:cNvGrpSpPr>
          <p:nvPr/>
        </p:nvGrpSpPr>
        <p:grpSpPr bwMode="auto">
          <a:xfrm>
            <a:off x="1431925" y="4360863"/>
            <a:ext cx="831850" cy="457200"/>
            <a:chOff x="1046" y="2771"/>
            <a:chExt cx="524" cy="288"/>
          </a:xfrm>
        </p:grpSpPr>
        <p:sp>
          <p:nvSpPr>
            <p:cNvPr id="5157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8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Comic Sans MS" pitchFamily="66" charset="0"/>
                </a:rPr>
                <a:t>2:00</a:t>
              </a:r>
              <a:endParaRPr lang="en-US"/>
            </a:p>
          </p:txBody>
        </p:sp>
      </p:grpSp>
      <p:sp>
        <p:nvSpPr>
          <p:cNvPr id="5139" name="Text Box 78"/>
          <p:cNvSpPr txBox="1">
            <a:spLocks noChangeArrowheads="1"/>
          </p:cNvSpPr>
          <p:nvPr/>
        </p:nvSpPr>
        <p:spPr bwMode="auto">
          <a:xfrm>
            <a:off x="5175250" y="2655888"/>
            <a:ext cx="1676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sol. conexão </a:t>
            </a:r>
          </a:p>
          <a:p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TCP</a:t>
            </a:r>
            <a:endParaRPr lang="en-US"/>
          </a:p>
        </p:txBody>
      </p:sp>
      <p:sp>
        <p:nvSpPr>
          <p:cNvPr id="5140" name="Line 85"/>
          <p:cNvSpPr>
            <a:spLocks noChangeShapeType="1"/>
          </p:cNvSpPr>
          <p:nvPr/>
        </p:nvSpPr>
        <p:spPr bwMode="auto">
          <a:xfrm flipV="1">
            <a:off x="4943475" y="4648200"/>
            <a:ext cx="2343150" cy="428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41" name="Line 89"/>
          <p:cNvSpPr>
            <a:spLocks noChangeShapeType="1"/>
          </p:cNvSpPr>
          <p:nvPr/>
        </p:nvSpPr>
        <p:spPr bwMode="auto">
          <a:xfrm>
            <a:off x="5219700" y="2981325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42" name="Line 90"/>
          <p:cNvSpPr>
            <a:spLocks noChangeShapeType="1"/>
          </p:cNvSpPr>
          <p:nvPr/>
        </p:nvSpPr>
        <p:spPr bwMode="auto">
          <a:xfrm flipV="1">
            <a:off x="4895850" y="3476625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43" name="Group 93"/>
          <p:cNvGrpSpPr>
            <a:grpSpLocks/>
          </p:cNvGrpSpPr>
          <p:nvPr/>
        </p:nvGrpSpPr>
        <p:grpSpPr bwMode="auto">
          <a:xfrm>
            <a:off x="5156200" y="3408363"/>
            <a:ext cx="1666875" cy="701675"/>
            <a:chOff x="3248" y="2147"/>
            <a:chExt cx="1050" cy="442"/>
          </a:xfrm>
        </p:grpSpPr>
        <p:sp>
          <p:nvSpPr>
            <p:cNvPr id="5155" name="Rectangle 92"/>
            <p:cNvSpPr>
              <a:spLocks noChangeArrowheads="1"/>
            </p:cNvSpPr>
            <p:nvPr/>
          </p:nvSpPr>
          <p:spPr bwMode="auto">
            <a:xfrm>
              <a:off x="3306" y="2190"/>
              <a:ext cx="906" cy="1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6" name="Text Box 91"/>
            <p:cNvSpPr txBox="1">
              <a:spLocks noChangeArrowheads="1"/>
            </p:cNvSpPr>
            <p:nvPr/>
          </p:nvSpPr>
          <p:spPr bwMode="auto">
            <a:xfrm>
              <a:off x="3248" y="2147"/>
              <a:ext cx="10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latin typeface="Comic Sans MS" pitchFamily="66" charset="0"/>
                </a:rPr>
                <a:t>resposta de</a:t>
              </a:r>
            </a:p>
            <a:p>
              <a:r>
                <a:rPr lang="en-US" sz="2000">
                  <a:solidFill>
                    <a:srgbClr val="FF0000"/>
                  </a:solidFill>
                  <a:latin typeface="Comic Sans MS" pitchFamily="66" charset="0"/>
                </a:rPr>
                <a:t>conexão TCP</a:t>
              </a:r>
              <a:endParaRPr lang="en-US"/>
            </a:p>
          </p:txBody>
        </p:sp>
      </p:grpSp>
      <p:sp>
        <p:nvSpPr>
          <p:cNvPr id="5144" name="Line 94"/>
          <p:cNvSpPr>
            <a:spLocks noChangeShapeType="1"/>
          </p:cNvSpPr>
          <p:nvPr/>
        </p:nvSpPr>
        <p:spPr bwMode="auto">
          <a:xfrm>
            <a:off x="4943475" y="4086225"/>
            <a:ext cx="2400300" cy="419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45" name="Group 97"/>
          <p:cNvGrpSpPr>
            <a:grpSpLocks/>
          </p:cNvGrpSpPr>
          <p:nvPr/>
        </p:nvGrpSpPr>
        <p:grpSpPr bwMode="auto">
          <a:xfrm>
            <a:off x="5156200" y="4151313"/>
            <a:ext cx="3794125" cy="304800"/>
            <a:chOff x="3212" y="2597"/>
            <a:chExt cx="2390" cy="192"/>
          </a:xfrm>
        </p:grpSpPr>
        <p:sp>
          <p:nvSpPr>
            <p:cNvPr id="5153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4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mic Sans MS" pitchFamily="66" charset="0"/>
                </a:rPr>
                <a:t>Get http://www.awl.com/kurose-ross</a:t>
              </a:r>
              <a:endParaRPr lang="en-US"/>
            </a:p>
          </p:txBody>
        </p:sp>
      </p:grpSp>
      <p:grpSp>
        <p:nvGrpSpPr>
          <p:cNvPr id="5146" name="Group 98"/>
          <p:cNvGrpSpPr>
            <a:grpSpLocks/>
          </p:cNvGrpSpPr>
          <p:nvPr/>
        </p:nvGrpSpPr>
        <p:grpSpPr bwMode="auto">
          <a:xfrm>
            <a:off x="5453063" y="4656138"/>
            <a:ext cx="1428750" cy="457200"/>
            <a:chOff x="1046" y="2771"/>
            <a:chExt cx="900" cy="288"/>
          </a:xfrm>
        </p:grpSpPr>
        <p:sp>
          <p:nvSpPr>
            <p:cNvPr id="5151" name="Rectangle 99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2" name="Text Box 100"/>
            <p:cNvSpPr txBox="1">
              <a:spLocks noChangeArrowheads="1"/>
            </p:cNvSpPr>
            <p:nvPr/>
          </p:nvSpPr>
          <p:spPr bwMode="auto">
            <a:xfrm>
              <a:off x="1046" y="2771"/>
              <a:ext cx="90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Comic Sans MS" pitchFamily="66" charset="0"/>
                </a:rPr>
                <a:t>&lt;arquivo&gt;</a:t>
              </a:r>
              <a:endParaRPr lang="en-US"/>
            </a:p>
          </p:txBody>
        </p:sp>
      </p:grpSp>
      <p:sp>
        <p:nvSpPr>
          <p:cNvPr id="5147" name="Line 101"/>
          <p:cNvSpPr>
            <a:spLocks noChangeShapeType="1"/>
          </p:cNvSpPr>
          <p:nvPr/>
        </p:nvSpPr>
        <p:spPr bwMode="auto">
          <a:xfrm>
            <a:off x="4057650" y="1962150"/>
            <a:ext cx="0" cy="38576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48" name="Group 105"/>
          <p:cNvGrpSpPr>
            <a:grpSpLocks/>
          </p:cNvGrpSpPr>
          <p:nvPr/>
        </p:nvGrpSpPr>
        <p:grpSpPr bwMode="auto">
          <a:xfrm>
            <a:off x="3522663" y="5094288"/>
            <a:ext cx="1054100" cy="457200"/>
            <a:chOff x="2198" y="3221"/>
            <a:chExt cx="664" cy="288"/>
          </a:xfrm>
        </p:grpSpPr>
        <p:sp>
          <p:nvSpPr>
            <p:cNvPr id="5149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0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6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Comic Sans MS" pitchFamily="66" charset="0"/>
                </a:rPr>
                <a:t>tempo</a:t>
              </a:r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1.1 O Que </a:t>
            </a:r>
            <a:r>
              <a:rPr lang="pt-BR" sz="2400" i="1" dirty="0"/>
              <a:t>é</a:t>
            </a:r>
            <a:r>
              <a:rPr lang="pt-BR" sz="2400" dirty="0"/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16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31D9C0-2EAF-4ACA-A284-84120475DB0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Uma olhada mais de perto na estrutura da rede:</a:t>
            </a:r>
            <a:endParaRPr lang="pt-BR" dirty="0"/>
          </a:p>
        </p:txBody>
      </p:sp>
      <p:sp>
        <p:nvSpPr>
          <p:cNvPr id="61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172682" cy="2819400"/>
          </a:xfrm>
        </p:spPr>
        <p:txBody>
          <a:bodyPr/>
          <a:lstStyle/>
          <a:p>
            <a:r>
              <a:rPr lang="pt-BR" sz="2400" dirty="0">
                <a:solidFill>
                  <a:srgbClr val="FF0000"/>
                </a:solidFill>
              </a:rPr>
              <a:t>Borda da rede:</a:t>
            </a:r>
            <a:r>
              <a:rPr lang="pt-BR" sz="2400" dirty="0"/>
              <a:t> </a:t>
            </a:r>
          </a:p>
          <a:p>
            <a:pPr lvl="1"/>
            <a:r>
              <a:rPr lang="pt-BR" sz="1800" dirty="0"/>
              <a:t>hospedeiros (</a:t>
            </a:r>
            <a:r>
              <a:rPr lang="pt-BR" sz="1800" i="1" dirty="0"/>
              <a:t>hosts</a:t>
            </a:r>
            <a:r>
              <a:rPr lang="pt-BR" sz="1800" dirty="0"/>
              <a:t>)/sistemas finais: clientes e servidores</a:t>
            </a:r>
          </a:p>
          <a:p>
            <a:pPr lvl="1"/>
            <a:r>
              <a:rPr lang="pt-BR" sz="1800" dirty="0"/>
              <a:t>Servidores frequentemente em </a:t>
            </a:r>
            <a:r>
              <a:rPr lang="pt-BR" sz="1800" i="1" dirty="0"/>
              <a:t>Data Centers</a:t>
            </a:r>
            <a:endParaRPr lang="pt-BR" sz="1800" dirty="0"/>
          </a:p>
          <a:p>
            <a:r>
              <a:rPr lang="pt-BR" sz="2400" dirty="0">
                <a:solidFill>
                  <a:srgbClr val="FF0000"/>
                </a:solidFill>
              </a:rPr>
              <a:t>redes de acesso, meio físico:</a:t>
            </a:r>
            <a:r>
              <a:rPr lang="pt-BR" sz="2400" dirty="0"/>
              <a:t> </a:t>
            </a:r>
          </a:p>
          <a:p>
            <a:pPr lvl="1"/>
            <a:r>
              <a:rPr lang="pt-BR" sz="2000" dirty="0"/>
              <a:t>enlaces de comunicação cabeados e sem fio</a:t>
            </a:r>
            <a:endParaRPr lang="pt-BR" sz="1600" dirty="0"/>
          </a:p>
          <a:p>
            <a:r>
              <a:rPr lang="pt-BR" sz="2400" dirty="0">
                <a:solidFill>
                  <a:srgbClr val="FF0000"/>
                </a:solidFill>
              </a:rPr>
              <a:t>núcleo da rede:</a:t>
            </a:r>
            <a:r>
              <a:rPr lang="pt-BR" sz="2400" dirty="0"/>
              <a:t> </a:t>
            </a:r>
          </a:p>
          <a:p>
            <a:pPr lvl="1"/>
            <a:r>
              <a:rPr lang="pt-BR" sz="2000" dirty="0"/>
              <a:t>Roteadores interconectados</a:t>
            </a:r>
          </a:p>
          <a:p>
            <a:pPr lvl="1"/>
            <a:r>
              <a:rPr lang="pt-BR" sz="2000" dirty="0"/>
              <a:t>rede de redes</a:t>
            </a:r>
            <a:endParaRPr lang="pt-BR" sz="1800" dirty="0"/>
          </a:p>
        </p:txBody>
      </p:sp>
      <p:sp>
        <p:nvSpPr>
          <p:cNvPr id="6165" name="Freeform 8"/>
          <p:cNvSpPr>
            <a:spLocks/>
          </p:cNvSpPr>
          <p:nvPr/>
        </p:nvSpPr>
        <p:spPr bwMode="auto">
          <a:xfrm>
            <a:off x="6769100" y="2200275"/>
            <a:ext cx="1798638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6" name="Freeform 9"/>
          <p:cNvSpPr>
            <a:spLocks/>
          </p:cNvSpPr>
          <p:nvPr/>
        </p:nvSpPr>
        <p:spPr bwMode="auto">
          <a:xfrm>
            <a:off x="4889500" y="2057400"/>
            <a:ext cx="1866900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7" name="Freeform 10"/>
          <p:cNvSpPr>
            <a:spLocks/>
          </p:cNvSpPr>
          <p:nvPr/>
        </p:nvSpPr>
        <p:spPr bwMode="auto">
          <a:xfrm>
            <a:off x="5257800" y="3508375"/>
            <a:ext cx="2974975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168" name="Group 11"/>
          <p:cNvGrpSpPr>
            <a:grpSpLocks/>
          </p:cNvGrpSpPr>
          <p:nvPr/>
        </p:nvGrpSpPr>
        <p:grpSpPr bwMode="auto">
          <a:xfrm>
            <a:off x="5006975" y="2192338"/>
            <a:ext cx="733425" cy="319087"/>
            <a:chOff x="3552" y="246"/>
            <a:chExt cx="527" cy="248"/>
          </a:xfrm>
        </p:grpSpPr>
        <p:graphicFrame>
          <p:nvGraphicFramePr>
            <p:cNvPr id="6159" name="Object 1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18" name="Clip" r:id="rId4" imgW="1305000" imgH="1085760" progId="">
                    <p:embed/>
                  </p:oleObj>
                </mc:Choice>
                <mc:Fallback>
                  <p:oleObj name="Clip" r:id="rId4" imgW="1305000" imgH="1085760" progId="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Object 1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19" name="Clip" r:id="rId6" imgW="676440" imgH="485640" progId="">
                    <p:embed/>
                  </p:oleObj>
                </mc:Choice>
                <mc:Fallback>
                  <p:oleObj name="Clip" r:id="rId6" imgW="676440" imgH="485640" progId="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69" name="Line 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169" name="Group 15"/>
          <p:cNvGrpSpPr>
            <a:grpSpLocks/>
          </p:cNvGrpSpPr>
          <p:nvPr/>
        </p:nvGrpSpPr>
        <p:grpSpPr bwMode="auto">
          <a:xfrm>
            <a:off x="5006975" y="2787650"/>
            <a:ext cx="733425" cy="319088"/>
            <a:chOff x="3552" y="246"/>
            <a:chExt cx="527" cy="248"/>
          </a:xfrm>
        </p:grpSpPr>
        <p:graphicFrame>
          <p:nvGraphicFramePr>
            <p:cNvPr id="6157" name="Object 16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0" name="Clip" r:id="rId8" imgW="1305000" imgH="1085760" progId="">
                    <p:embed/>
                  </p:oleObj>
                </mc:Choice>
                <mc:Fallback>
                  <p:oleObj name="Clip" r:id="rId8" imgW="1305000" imgH="1085760" progId="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8" name="Object 17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1" name="Clip" r:id="rId9" imgW="676440" imgH="485640" progId="">
                    <p:embed/>
                  </p:oleObj>
                </mc:Choice>
                <mc:Fallback>
                  <p:oleObj name="Clip" r:id="rId9" imgW="676440" imgH="485640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68" name="Line 18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170" name="Group 19"/>
          <p:cNvGrpSpPr>
            <a:grpSpLocks/>
          </p:cNvGrpSpPr>
          <p:nvPr/>
        </p:nvGrpSpPr>
        <p:grpSpPr bwMode="auto">
          <a:xfrm>
            <a:off x="5383213" y="2574925"/>
            <a:ext cx="69850" cy="214313"/>
            <a:chOff x="3842" y="406"/>
            <a:chExt cx="51" cy="167"/>
          </a:xfrm>
        </p:grpSpPr>
        <p:sp>
          <p:nvSpPr>
            <p:cNvPr id="6365" name="Oval 2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6" name="Oval 2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7" name="Oval 2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171" name="Group 23"/>
          <p:cNvGrpSpPr>
            <a:grpSpLocks/>
          </p:cNvGrpSpPr>
          <p:nvPr/>
        </p:nvGrpSpPr>
        <p:grpSpPr bwMode="auto">
          <a:xfrm>
            <a:off x="5853113" y="3078163"/>
            <a:ext cx="209550" cy="395287"/>
            <a:chOff x="4180" y="783"/>
            <a:chExt cx="150" cy="307"/>
          </a:xfrm>
        </p:grpSpPr>
        <p:sp>
          <p:nvSpPr>
            <p:cNvPr id="6357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8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9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0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1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2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3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64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172" name="Group 32"/>
          <p:cNvGrpSpPr>
            <a:grpSpLocks/>
          </p:cNvGrpSpPr>
          <p:nvPr/>
        </p:nvGrpSpPr>
        <p:grpSpPr bwMode="auto">
          <a:xfrm rot="-5400000">
            <a:off x="6165850" y="3155950"/>
            <a:ext cx="80963" cy="233363"/>
            <a:chOff x="3842" y="406"/>
            <a:chExt cx="51" cy="167"/>
          </a:xfrm>
        </p:grpSpPr>
        <p:sp>
          <p:nvSpPr>
            <p:cNvPr id="6354" name="Oval 33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5" name="Oval 34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6" name="Oval 35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173" name="Line 36"/>
          <p:cNvSpPr>
            <a:spLocks noChangeShapeType="1"/>
          </p:cNvSpPr>
          <p:nvPr/>
        </p:nvSpPr>
        <p:spPr bwMode="auto">
          <a:xfrm>
            <a:off x="5989638" y="2986088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4" name="Line 37"/>
          <p:cNvSpPr>
            <a:spLocks noChangeShapeType="1"/>
          </p:cNvSpPr>
          <p:nvPr/>
        </p:nvSpPr>
        <p:spPr bwMode="auto">
          <a:xfrm>
            <a:off x="5992813" y="298291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5" name="Line 38"/>
          <p:cNvSpPr>
            <a:spLocks noChangeShapeType="1"/>
          </p:cNvSpPr>
          <p:nvPr/>
        </p:nvSpPr>
        <p:spPr bwMode="auto">
          <a:xfrm>
            <a:off x="6488113" y="298132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6" name="Line 39"/>
          <p:cNvSpPr>
            <a:spLocks noChangeShapeType="1"/>
          </p:cNvSpPr>
          <p:nvPr/>
        </p:nvSpPr>
        <p:spPr bwMode="auto">
          <a:xfrm>
            <a:off x="5689600" y="244633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7" name="Line 40"/>
          <p:cNvSpPr>
            <a:spLocks noChangeShapeType="1"/>
          </p:cNvSpPr>
          <p:nvPr/>
        </p:nvSpPr>
        <p:spPr bwMode="auto">
          <a:xfrm flipV="1">
            <a:off x="5702300" y="273208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8" name="Line 41"/>
          <p:cNvSpPr>
            <a:spLocks noChangeShapeType="1"/>
          </p:cNvSpPr>
          <p:nvPr/>
        </p:nvSpPr>
        <p:spPr bwMode="auto">
          <a:xfrm flipV="1">
            <a:off x="6229350" y="281781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179" name="Group 42"/>
          <p:cNvGrpSpPr>
            <a:grpSpLocks/>
          </p:cNvGrpSpPr>
          <p:nvPr/>
        </p:nvGrpSpPr>
        <p:grpSpPr bwMode="auto">
          <a:xfrm>
            <a:off x="6348413" y="3055938"/>
            <a:ext cx="209550" cy="395287"/>
            <a:chOff x="4180" y="783"/>
            <a:chExt cx="150" cy="307"/>
          </a:xfrm>
        </p:grpSpPr>
        <p:sp>
          <p:nvSpPr>
            <p:cNvPr id="6346" name="AutoShape 4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47" name="Rectangle 4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48" name="Rectangle 4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49" name="AutoShape 4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0" name="Line 4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1" name="Line 4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2" name="Rectangle 4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53" name="Rectangle 5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180" name="Group 51"/>
          <p:cNvGrpSpPr>
            <a:grpSpLocks/>
          </p:cNvGrpSpPr>
          <p:nvPr/>
        </p:nvGrpSpPr>
        <p:grpSpPr bwMode="auto">
          <a:xfrm>
            <a:off x="5391150" y="3675063"/>
            <a:ext cx="479425" cy="925512"/>
            <a:chOff x="3314" y="1248"/>
            <a:chExt cx="344" cy="694"/>
          </a:xfrm>
        </p:grpSpPr>
        <p:graphicFrame>
          <p:nvGraphicFramePr>
            <p:cNvPr id="6155" name="Object 52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2" name="Clip" r:id="rId10" imgW="1305000" imgH="1085760" progId="">
                    <p:embed/>
                  </p:oleObj>
                </mc:Choice>
                <mc:Fallback>
                  <p:oleObj name="Clip" r:id="rId10" imgW="1305000" imgH="1085760" progId="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39" name="Line 53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aphicFrame>
          <p:nvGraphicFramePr>
            <p:cNvPr id="6156" name="Object 54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3" name="Clip" r:id="rId11" imgW="1305000" imgH="1085760" progId="">
                    <p:embed/>
                  </p:oleObj>
                </mc:Choice>
                <mc:Fallback>
                  <p:oleObj name="Clip" r:id="rId11" imgW="1305000" imgH="1085760" progId="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0" name="Line 55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341" name="Group 56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6343" name="Oval 5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44" name="Oval 5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45" name="Oval 5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6342" name="Line 60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aphicFrame>
        <p:nvGraphicFramePr>
          <p:cNvPr id="6146" name="Object 61"/>
          <p:cNvGraphicFramePr>
            <a:graphicFrameLocks noChangeAspect="1"/>
          </p:cNvGraphicFramePr>
          <p:nvPr/>
        </p:nvGraphicFramePr>
        <p:xfrm>
          <a:off x="6259513" y="468471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4" name="Clip" r:id="rId12" imgW="1305000" imgH="1085760" progId="">
                  <p:embed/>
                </p:oleObj>
              </mc:Choice>
              <mc:Fallback>
                <p:oleObj name="Clip" r:id="rId12" imgW="1305000" imgH="1085760" progId="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4684713"/>
                        <a:ext cx="41751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2"/>
          <p:cNvGraphicFramePr>
            <a:graphicFrameLocks noChangeAspect="1"/>
          </p:cNvGraphicFramePr>
          <p:nvPr/>
        </p:nvGraphicFramePr>
        <p:xfrm>
          <a:off x="5645150" y="467360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5" name="Clip" r:id="rId13" imgW="1305000" imgH="1085760" progId="">
                  <p:embed/>
                </p:oleObj>
              </mc:Choice>
              <mc:Fallback>
                <p:oleObj name="Clip" r:id="rId13" imgW="1305000" imgH="1085760" progId="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150" y="4673600"/>
                        <a:ext cx="41592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1" name="Oval 63"/>
          <p:cNvSpPr>
            <a:spLocks noChangeArrowheads="1"/>
          </p:cNvSpPr>
          <p:nvPr/>
        </p:nvSpPr>
        <p:spPr bwMode="auto">
          <a:xfrm rot="-5400000">
            <a:off x="6061869" y="4777581"/>
            <a:ext cx="63500" cy="650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2" name="Oval 64"/>
          <p:cNvSpPr>
            <a:spLocks noChangeArrowheads="1"/>
          </p:cNvSpPr>
          <p:nvPr/>
        </p:nvSpPr>
        <p:spPr bwMode="auto">
          <a:xfrm rot="-5400000">
            <a:off x="6146801" y="4775200"/>
            <a:ext cx="63500" cy="66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3" name="Oval 65"/>
          <p:cNvSpPr>
            <a:spLocks noChangeArrowheads="1"/>
          </p:cNvSpPr>
          <p:nvPr/>
        </p:nvSpPr>
        <p:spPr bwMode="auto">
          <a:xfrm rot="-5400000">
            <a:off x="6224587" y="4779963"/>
            <a:ext cx="61913" cy="650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4" name="Line 66"/>
          <p:cNvSpPr>
            <a:spLocks noChangeShapeType="1"/>
          </p:cNvSpPr>
          <p:nvPr/>
        </p:nvSpPr>
        <p:spPr bwMode="auto">
          <a:xfrm rot="-5400000">
            <a:off x="6484144" y="4660107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5" name="Line 67"/>
          <p:cNvSpPr>
            <a:spLocks noChangeShapeType="1"/>
          </p:cNvSpPr>
          <p:nvPr/>
        </p:nvSpPr>
        <p:spPr bwMode="auto">
          <a:xfrm rot="5400000" flipH="1">
            <a:off x="5857875" y="46513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6" name="Line 68"/>
          <p:cNvSpPr>
            <a:spLocks noChangeShapeType="1"/>
          </p:cNvSpPr>
          <p:nvPr/>
        </p:nvSpPr>
        <p:spPr bwMode="auto">
          <a:xfrm rot="16200000" flipV="1">
            <a:off x="6204744" y="431244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7" name="Line 69"/>
          <p:cNvSpPr>
            <a:spLocks noChangeShapeType="1"/>
          </p:cNvSpPr>
          <p:nvPr/>
        </p:nvSpPr>
        <p:spPr bwMode="auto">
          <a:xfrm flipV="1">
            <a:off x="5870575" y="4251325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8" name="Line 70"/>
          <p:cNvSpPr>
            <a:spLocks noChangeShapeType="1"/>
          </p:cNvSpPr>
          <p:nvPr/>
        </p:nvSpPr>
        <p:spPr bwMode="auto">
          <a:xfrm>
            <a:off x="6472238" y="4297363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89" name="Line 71"/>
          <p:cNvSpPr>
            <a:spLocks noChangeShapeType="1"/>
          </p:cNvSpPr>
          <p:nvPr/>
        </p:nvSpPr>
        <p:spPr bwMode="auto">
          <a:xfrm flipH="1">
            <a:off x="7267575" y="4294188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6148" name="Object 72"/>
          <p:cNvGraphicFramePr>
            <a:graphicFrameLocks noChangeAspect="1"/>
          </p:cNvGraphicFramePr>
          <p:nvPr/>
        </p:nvGraphicFramePr>
        <p:xfrm>
          <a:off x="7445375" y="38465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6" name="Clip" r:id="rId14" imgW="981000" imgH="1209600" progId="">
                  <p:embed/>
                </p:oleObj>
              </mc:Choice>
              <mc:Fallback>
                <p:oleObj name="Clip" r:id="rId14" imgW="981000" imgH="1209600" progId="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846513"/>
                        <a:ext cx="203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73"/>
          <p:cNvGraphicFramePr>
            <a:graphicFrameLocks noChangeAspect="1"/>
          </p:cNvGraphicFramePr>
          <p:nvPr/>
        </p:nvGraphicFramePr>
        <p:xfrm>
          <a:off x="6108700" y="392747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7" name="Clip" r:id="rId16" imgW="981000" imgH="1209600" progId="">
                  <p:embed/>
                </p:oleObj>
              </mc:Choice>
              <mc:Fallback>
                <p:oleObj name="Clip" r:id="rId16" imgW="981000" imgH="1209600" progId="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3927475"/>
                        <a:ext cx="203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0" name="Freeform 74"/>
          <p:cNvSpPr>
            <a:spLocks/>
          </p:cNvSpPr>
          <p:nvPr/>
        </p:nvSpPr>
        <p:spPr bwMode="auto">
          <a:xfrm>
            <a:off x="6189663" y="3702050"/>
            <a:ext cx="1354137" cy="304800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191" name="Group 75"/>
          <p:cNvGrpSpPr>
            <a:grpSpLocks/>
          </p:cNvGrpSpPr>
          <p:nvPr/>
        </p:nvGrpSpPr>
        <p:grpSpPr bwMode="auto">
          <a:xfrm>
            <a:off x="6456363" y="5124450"/>
            <a:ext cx="406400" cy="427038"/>
            <a:chOff x="2870" y="1518"/>
            <a:chExt cx="292" cy="320"/>
          </a:xfrm>
        </p:grpSpPr>
        <p:graphicFrame>
          <p:nvGraphicFramePr>
            <p:cNvPr id="6153" name="Object 7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8" name="Clip" r:id="rId17" imgW="819000" imgH="847800" progId="">
                    <p:embed/>
                  </p:oleObj>
                </mc:Choice>
                <mc:Fallback>
                  <p:oleObj name="Clip" r:id="rId17" imgW="819000" imgH="847800" progId="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" name="Object 7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9" name="Clip" r:id="rId19" imgW="1266840" imgH="1200240" progId="">
                    <p:embed/>
                  </p:oleObj>
                </mc:Choice>
                <mc:Fallback>
                  <p:oleObj name="Clip" r:id="rId19" imgW="1266840" imgH="1200240" progId="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92" name="Group 78"/>
          <p:cNvGrpSpPr>
            <a:grpSpLocks/>
          </p:cNvGrpSpPr>
          <p:nvPr/>
        </p:nvGrpSpPr>
        <p:grpSpPr bwMode="auto">
          <a:xfrm>
            <a:off x="7234238" y="5156200"/>
            <a:ext cx="406400" cy="427038"/>
            <a:chOff x="2870" y="1518"/>
            <a:chExt cx="292" cy="320"/>
          </a:xfrm>
        </p:grpSpPr>
        <p:graphicFrame>
          <p:nvGraphicFramePr>
            <p:cNvPr id="6151" name="Object 7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0" name="Clip" r:id="rId21" imgW="819000" imgH="847800" progId="">
                    <p:embed/>
                  </p:oleObj>
                </mc:Choice>
                <mc:Fallback>
                  <p:oleObj name="Clip" r:id="rId21" imgW="819000" imgH="847800" progId="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2" name="Object 8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" name="Clip" r:id="rId22" imgW="1266840" imgH="1200240" progId="">
                    <p:embed/>
                  </p:oleObj>
                </mc:Choice>
                <mc:Fallback>
                  <p:oleObj name="Clip" r:id="rId22" imgW="1266840" imgH="1200240" progId="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93" name="Group 81"/>
          <p:cNvGrpSpPr>
            <a:grpSpLocks/>
          </p:cNvGrpSpPr>
          <p:nvPr/>
        </p:nvGrpSpPr>
        <p:grpSpPr bwMode="auto">
          <a:xfrm>
            <a:off x="6819900" y="4872038"/>
            <a:ext cx="379413" cy="376237"/>
            <a:chOff x="4733" y="2082"/>
            <a:chExt cx="272" cy="282"/>
          </a:xfrm>
        </p:grpSpPr>
        <p:graphicFrame>
          <p:nvGraphicFramePr>
            <p:cNvPr id="6150" name="Object 82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" name="Clip" r:id="rId23" imgW="819000" imgH="847800" progId="">
                    <p:embed/>
                  </p:oleObj>
                </mc:Choice>
                <mc:Fallback>
                  <p:oleObj name="Clip" r:id="rId23" imgW="819000" imgH="847800" progId="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38" name="Rectangle 83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194" name="Line 84"/>
          <p:cNvSpPr>
            <a:spLocks noChangeShapeType="1"/>
          </p:cNvSpPr>
          <p:nvPr/>
        </p:nvSpPr>
        <p:spPr bwMode="auto">
          <a:xfrm>
            <a:off x="7126288" y="4775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195" name="Group 85"/>
          <p:cNvGrpSpPr>
            <a:grpSpLocks/>
          </p:cNvGrpSpPr>
          <p:nvPr/>
        </p:nvGrpSpPr>
        <p:grpSpPr bwMode="auto">
          <a:xfrm>
            <a:off x="7847013" y="4198938"/>
            <a:ext cx="207962" cy="409575"/>
            <a:chOff x="4180" y="783"/>
            <a:chExt cx="150" cy="307"/>
          </a:xfrm>
        </p:grpSpPr>
        <p:sp>
          <p:nvSpPr>
            <p:cNvPr id="6330" name="AutoShape 8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1" name="Rectangle 8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2" name="Rectangle 8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3" name="AutoShape 8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4" name="Line 9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5" name="Line 9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6" name="Rectangle 9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37" name="Rectangle 9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196" name="Group 94"/>
          <p:cNvGrpSpPr>
            <a:grpSpLocks/>
          </p:cNvGrpSpPr>
          <p:nvPr/>
        </p:nvGrpSpPr>
        <p:grpSpPr bwMode="auto">
          <a:xfrm>
            <a:off x="7834313" y="4643438"/>
            <a:ext cx="207962" cy="409575"/>
            <a:chOff x="4180" y="783"/>
            <a:chExt cx="150" cy="307"/>
          </a:xfrm>
        </p:grpSpPr>
        <p:sp>
          <p:nvSpPr>
            <p:cNvPr id="6322" name="AutoShape 9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3" name="Rectangle 9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4" name="Rectangle 9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5" name="AutoShape 9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6" name="Line 9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7" name="Line 10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8" name="Rectangle 10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29" name="Rectangle 10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197" name="Line 103"/>
          <p:cNvSpPr>
            <a:spLocks noChangeShapeType="1"/>
          </p:cNvSpPr>
          <p:nvPr/>
        </p:nvSpPr>
        <p:spPr bwMode="auto">
          <a:xfrm rot="5400000" flipH="1">
            <a:off x="7460456" y="45727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98" name="Line 104"/>
          <p:cNvSpPr>
            <a:spLocks noChangeShapeType="1"/>
          </p:cNvSpPr>
          <p:nvPr/>
        </p:nvSpPr>
        <p:spPr bwMode="auto">
          <a:xfrm rot="-5400000">
            <a:off x="7814469" y="482520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99" name="Line 105"/>
          <p:cNvSpPr>
            <a:spLocks noChangeShapeType="1"/>
          </p:cNvSpPr>
          <p:nvPr/>
        </p:nvSpPr>
        <p:spPr bwMode="auto">
          <a:xfrm rot="-5400000">
            <a:off x="7804150" y="435610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0" name="Line 106"/>
          <p:cNvSpPr>
            <a:spLocks noChangeShapeType="1"/>
          </p:cNvSpPr>
          <p:nvPr/>
        </p:nvSpPr>
        <p:spPr bwMode="auto">
          <a:xfrm flipV="1">
            <a:off x="6483350" y="249713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1" name="Line 107"/>
          <p:cNvSpPr>
            <a:spLocks noChangeShapeType="1"/>
          </p:cNvSpPr>
          <p:nvPr/>
        </p:nvSpPr>
        <p:spPr bwMode="auto">
          <a:xfrm>
            <a:off x="7418388" y="248126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2" name="Line 108"/>
          <p:cNvSpPr>
            <a:spLocks noChangeShapeType="1"/>
          </p:cNvSpPr>
          <p:nvPr/>
        </p:nvSpPr>
        <p:spPr bwMode="auto">
          <a:xfrm flipH="1">
            <a:off x="7937500" y="2817813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3" name="Line 109"/>
          <p:cNvSpPr>
            <a:spLocks noChangeShapeType="1"/>
          </p:cNvSpPr>
          <p:nvPr/>
        </p:nvSpPr>
        <p:spPr bwMode="auto">
          <a:xfrm>
            <a:off x="7167563" y="25939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4" name="Line 110"/>
          <p:cNvSpPr>
            <a:spLocks noChangeShapeType="1"/>
          </p:cNvSpPr>
          <p:nvPr/>
        </p:nvSpPr>
        <p:spPr bwMode="auto">
          <a:xfrm>
            <a:off x="7192963" y="3241675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5" name="Line 111"/>
          <p:cNvSpPr>
            <a:spLocks noChangeShapeType="1"/>
          </p:cNvSpPr>
          <p:nvPr/>
        </p:nvSpPr>
        <p:spPr bwMode="auto">
          <a:xfrm flipH="1">
            <a:off x="7653338" y="3706813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6" name="Line 112"/>
          <p:cNvSpPr>
            <a:spLocks noChangeShapeType="1"/>
          </p:cNvSpPr>
          <p:nvPr/>
        </p:nvSpPr>
        <p:spPr bwMode="auto">
          <a:xfrm flipH="1">
            <a:off x="7426325" y="2786063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7" name="Line 113"/>
          <p:cNvSpPr>
            <a:spLocks noChangeShapeType="1"/>
          </p:cNvSpPr>
          <p:nvPr/>
        </p:nvSpPr>
        <p:spPr bwMode="auto">
          <a:xfrm flipH="1">
            <a:off x="7435850" y="2225675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208" name="Line 114"/>
          <p:cNvSpPr>
            <a:spLocks noChangeShapeType="1"/>
          </p:cNvSpPr>
          <p:nvPr/>
        </p:nvSpPr>
        <p:spPr bwMode="auto">
          <a:xfrm flipH="1">
            <a:off x="8153400" y="2401888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209" name="Group 115"/>
          <p:cNvGrpSpPr>
            <a:grpSpLocks/>
          </p:cNvGrpSpPr>
          <p:nvPr/>
        </p:nvGrpSpPr>
        <p:grpSpPr bwMode="auto">
          <a:xfrm>
            <a:off x="5964238" y="2593975"/>
            <a:ext cx="501650" cy="233363"/>
            <a:chOff x="3600" y="219"/>
            <a:chExt cx="360" cy="175"/>
          </a:xfrm>
        </p:grpSpPr>
        <p:sp>
          <p:nvSpPr>
            <p:cNvPr id="6309" name="Oval 1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10" name="Line 1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11" name="Line 1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12" name="Rectangle 1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313" name="Oval 1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314" name="Group 1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319" name="Line 1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20" name="Line 1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21" name="Line 1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315" name="Group 1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316" name="Line 1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17" name="Line 1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18" name="Line 1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0" name="Group 129"/>
          <p:cNvGrpSpPr>
            <a:grpSpLocks/>
          </p:cNvGrpSpPr>
          <p:nvPr/>
        </p:nvGrpSpPr>
        <p:grpSpPr bwMode="auto">
          <a:xfrm>
            <a:off x="6916738" y="2365375"/>
            <a:ext cx="501650" cy="233363"/>
            <a:chOff x="3600" y="219"/>
            <a:chExt cx="360" cy="175"/>
          </a:xfrm>
        </p:grpSpPr>
        <p:sp>
          <p:nvSpPr>
            <p:cNvPr id="6296" name="Oval 1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97" name="Line 1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98" name="Line 1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99" name="Rectangle 1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300" name="Oval 1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301" name="Group 1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306" name="Line 1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07" name="Line 1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08" name="Line 1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302" name="Group 1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303" name="Line 1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04" name="Line 1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305" name="Line 1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1" name="Group 143"/>
          <p:cNvGrpSpPr>
            <a:grpSpLocks/>
          </p:cNvGrpSpPr>
          <p:nvPr/>
        </p:nvGrpSpPr>
        <p:grpSpPr bwMode="auto">
          <a:xfrm>
            <a:off x="6934200" y="3022600"/>
            <a:ext cx="501650" cy="233363"/>
            <a:chOff x="3600" y="219"/>
            <a:chExt cx="360" cy="175"/>
          </a:xfrm>
        </p:grpSpPr>
        <p:sp>
          <p:nvSpPr>
            <p:cNvPr id="6283" name="Oval 1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84" name="Line 1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85" name="Line 1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86" name="Rectangle 1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287" name="Oval 1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288" name="Group 1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93" name="Line 1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94" name="Line 1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95" name="Line 1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89" name="Group 1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90" name="Line 1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91" name="Line 1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92" name="Line 1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2" name="Group 157"/>
          <p:cNvGrpSpPr>
            <a:grpSpLocks/>
          </p:cNvGrpSpPr>
          <p:nvPr/>
        </p:nvGrpSpPr>
        <p:grpSpPr bwMode="auto">
          <a:xfrm>
            <a:off x="7904163" y="2573338"/>
            <a:ext cx="500062" cy="233362"/>
            <a:chOff x="3600" y="219"/>
            <a:chExt cx="360" cy="175"/>
          </a:xfrm>
        </p:grpSpPr>
        <p:sp>
          <p:nvSpPr>
            <p:cNvPr id="6270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71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72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73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274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275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80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81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82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76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77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78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79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3" name="Group 171"/>
          <p:cNvGrpSpPr>
            <a:grpSpLocks/>
          </p:cNvGrpSpPr>
          <p:nvPr/>
        </p:nvGrpSpPr>
        <p:grpSpPr bwMode="auto">
          <a:xfrm>
            <a:off x="7710488" y="3470275"/>
            <a:ext cx="501650" cy="233363"/>
            <a:chOff x="3600" y="219"/>
            <a:chExt cx="360" cy="175"/>
          </a:xfrm>
        </p:grpSpPr>
        <p:sp>
          <p:nvSpPr>
            <p:cNvPr id="6257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58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59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60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261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262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67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68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69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63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64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65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66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4" name="Group 185"/>
          <p:cNvGrpSpPr>
            <a:grpSpLocks/>
          </p:cNvGrpSpPr>
          <p:nvPr/>
        </p:nvGrpSpPr>
        <p:grpSpPr bwMode="auto">
          <a:xfrm>
            <a:off x="7377113" y="4054475"/>
            <a:ext cx="501650" cy="234950"/>
            <a:chOff x="3600" y="219"/>
            <a:chExt cx="360" cy="175"/>
          </a:xfrm>
        </p:grpSpPr>
        <p:sp>
          <p:nvSpPr>
            <p:cNvPr id="6244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5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6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7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248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249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54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55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56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50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51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52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53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5" name="Group 199"/>
          <p:cNvGrpSpPr>
            <a:grpSpLocks/>
          </p:cNvGrpSpPr>
          <p:nvPr/>
        </p:nvGrpSpPr>
        <p:grpSpPr bwMode="auto">
          <a:xfrm>
            <a:off x="6767513" y="4543425"/>
            <a:ext cx="500062" cy="233363"/>
            <a:chOff x="3600" y="219"/>
            <a:chExt cx="360" cy="175"/>
          </a:xfrm>
        </p:grpSpPr>
        <p:sp>
          <p:nvSpPr>
            <p:cNvPr id="6231" name="Oval 20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32" name="Line 20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33" name="Line 20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34" name="Rectangle 20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235" name="Oval 20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236" name="Group 20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41" name="Line 20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42" name="Line 20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43" name="Line 20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37" name="Group 20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38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39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40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16" name="Group 213"/>
          <p:cNvGrpSpPr>
            <a:grpSpLocks/>
          </p:cNvGrpSpPr>
          <p:nvPr/>
        </p:nvGrpSpPr>
        <p:grpSpPr bwMode="auto">
          <a:xfrm>
            <a:off x="5964238" y="4167188"/>
            <a:ext cx="501650" cy="233362"/>
            <a:chOff x="3600" y="219"/>
            <a:chExt cx="360" cy="175"/>
          </a:xfrm>
        </p:grpSpPr>
        <p:sp>
          <p:nvSpPr>
            <p:cNvPr id="6218" name="Oval 2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19" name="Line 2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20" name="Line 2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21" name="Rectangle 2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6222" name="Oval 2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223" name="Group 2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28" name="Line 2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29" name="Line 2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30" name="Line 2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24" name="Group 2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25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26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27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6217" name="Line 227"/>
          <p:cNvSpPr>
            <a:spLocks noChangeShapeType="1"/>
          </p:cNvSpPr>
          <p:nvPr/>
        </p:nvSpPr>
        <p:spPr bwMode="auto">
          <a:xfrm flipV="1">
            <a:off x="6200775" y="4389438"/>
            <a:ext cx="158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82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D80D4C-0BA1-4FD3-A6E5-2687C884C2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21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z="3200" dirty="0"/>
              <a:t>Redes de acesso e meios físicos</a:t>
            </a:r>
            <a:endParaRPr lang="pt-BR" dirty="0"/>
          </a:p>
        </p:txBody>
      </p:sp>
      <p:sp>
        <p:nvSpPr>
          <p:cNvPr id="82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371600"/>
            <a:ext cx="4784725" cy="501015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dirty="0">
                <a:solidFill>
                  <a:srgbClr val="FF0000"/>
                </a:solidFill>
              </a:rPr>
              <a:t>P: Como conectar os sistemas finais aos roteadores de borda? </a:t>
            </a:r>
          </a:p>
          <a:p>
            <a:r>
              <a:rPr lang="pt-BR" sz="2400" dirty="0"/>
              <a:t>redes de acesso residencial</a:t>
            </a:r>
          </a:p>
          <a:p>
            <a:r>
              <a:rPr lang="pt-BR" sz="2400" dirty="0"/>
              <a:t>redes de acesso corporativo (escola, empresa)</a:t>
            </a:r>
          </a:p>
          <a:p>
            <a:pPr>
              <a:spcAft>
                <a:spcPct val="30000"/>
              </a:spcAft>
            </a:pPr>
            <a:r>
              <a:rPr lang="pt-BR" sz="2400" dirty="0"/>
              <a:t>redes de acesso sem fio</a:t>
            </a:r>
            <a:endParaRPr lang="pt-BR" sz="2400" dirty="0">
              <a:solidFill>
                <a:srgbClr val="FF0000"/>
              </a:solidFill>
            </a:endParaRPr>
          </a:p>
          <a:p>
            <a:pPr>
              <a:buFont typeface="ZapfDingbats" pitchFamily="82" charset="0"/>
              <a:buNone/>
            </a:pPr>
            <a:r>
              <a:rPr lang="pt-BR" sz="2400" i="1" dirty="0">
                <a:solidFill>
                  <a:srgbClr val="FF0000"/>
                </a:solidFill>
              </a:rPr>
              <a:t>Questões a serem consideradas: </a:t>
            </a:r>
          </a:p>
          <a:p>
            <a:r>
              <a:rPr lang="pt-BR" sz="2400" dirty="0"/>
              <a:t>largura de banda (bits por segundo) da rede de acesso.</a:t>
            </a:r>
          </a:p>
          <a:p>
            <a:r>
              <a:rPr lang="pt-BR" sz="2400" dirty="0"/>
              <a:t>compartilhada ou dedicada?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5202238" y="1539875"/>
            <a:ext cx="3551237" cy="4551363"/>
            <a:chOff x="5202238" y="1539875"/>
            <a:chExt cx="3551237" cy="4551363"/>
          </a:xfrm>
        </p:grpSpPr>
        <p:sp>
          <p:nvSpPr>
            <p:cNvPr id="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9" name="Group 666"/>
            <p:cNvGrpSpPr>
              <a:grpSpLocks/>
            </p:cNvGrpSpPr>
            <p:nvPr/>
          </p:nvGrpSpPr>
          <p:grpSpPr bwMode="auto">
            <a:xfrm>
              <a:off x="5370513" y="3048000"/>
              <a:ext cx="1458912" cy="933450"/>
              <a:chOff x="2889" y="1631"/>
              <a:chExt cx="980" cy="743"/>
            </a:xfrm>
          </p:grpSpPr>
          <p:sp>
            <p:nvSpPr>
              <p:cNvPr id="454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455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0" name="Freeform 669"/>
            <p:cNvSpPr>
              <a:spLocks/>
            </p:cNvSpPr>
            <p:nvPr/>
          </p:nvSpPr>
          <p:spPr bwMode="auto">
            <a:xfrm>
              <a:off x="5364163" y="442595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Line 670"/>
            <p:cNvSpPr>
              <a:spLocks noChangeShapeType="1"/>
            </p:cNvSpPr>
            <p:nvPr/>
          </p:nvSpPr>
          <p:spPr bwMode="auto">
            <a:xfrm rot="162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" name="Line 672"/>
            <p:cNvSpPr>
              <a:spLocks noChangeShapeType="1"/>
            </p:cNvSpPr>
            <p:nvPr/>
          </p:nvSpPr>
          <p:spPr bwMode="auto">
            <a:xfrm rot="162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2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2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46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47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48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452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3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49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51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4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47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50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51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48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9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4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39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42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43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40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1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4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31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34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35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32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3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4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2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2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2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773"/>
            <p:cNvGrpSpPr>
              <a:grpSpLocks/>
            </p:cNvGrpSpPr>
            <p:nvPr/>
          </p:nvGrpSpPr>
          <p:grpSpPr bwMode="auto">
            <a:xfrm>
              <a:off x="7737475" y="3644900"/>
              <a:ext cx="492125" cy="206375"/>
              <a:chOff x="4334" y="1470"/>
              <a:chExt cx="246" cy="107"/>
            </a:xfrm>
          </p:grpSpPr>
          <p:sp>
            <p:nvSpPr>
              <p:cNvPr id="4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15" name="Group 77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18" name="Freeform 77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9" name="Freeform 77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16" name="Line 78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7" name="Line 78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56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57" name="Group 783"/>
            <p:cNvGrpSpPr>
              <a:grpSpLocks/>
            </p:cNvGrpSpPr>
            <p:nvPr/>
          </p:nvGrpSpPr>
          <p:grpSpPr bwMode="auto">
            <a:xfrm>
              <a:off x="7086600" y="3632200"/>
              <a:ext cx="492125" cy="206375"/>
              <a:chOff x="4334" y="1470"/>
              <a:chExt cx="246" cy="107"/>
            </a:xfrm>
          </p:grpSpPr>
          <p:sp>
            <p:nvSpPr>
              <p:cNvPr id="4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07" name="Group 78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10" name="Freeform 78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1" name="Freeform 78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08" name="Line 79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9" name="Line 79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792"/>
            <p:cNvGrpSpPr>
              <a:grpSpLocks/>
            </p:cNvGrpSpPr>
            <p:nvPr/>
          </p:nvGrpSpPr>
          <p:grpSpPr bwMode="auto">
            <a:xfrm>
              <a:off x="7397750" y="3911600"/>
              <a:ext cx="492125" cy="206375"/>
              <a:chOff x="4334" y="1470"/>
              <a:chExt cx="246" cy="107"/>
            </a:xfrm>
          </p:grpSpPr>
          <p:sp>
            <p:nvSpPr>
              <p:cNvPr id="3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99" name="Group 79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02" name="Freeform 79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3" name="Freeform 79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00" name="Line 79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1" name="Line 80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8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91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94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95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92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3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8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8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83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6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87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84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5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7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7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7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75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8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79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76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7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67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0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71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68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9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56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357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59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60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61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62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63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58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40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2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3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4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5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6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7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8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9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50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51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52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53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54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55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grpSp>
          <p:nvGrpSpPr>
            <p:cNvPr id="65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34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5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7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9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870"/>
            <p:cNvGrpSpPr>
              <a:grpSpLocks/>
            </p:cNvGrpSpPr>
            <p:nvPr/>
          </p:nvGrpSpPr>
          <p:grpSpPr bwMode="auto">
            <a:xfrm>
              <a:off x="5541963" y="1539875"/>
              <a:ext cx="519112" cy="128588"/>
              <a:chOff x="2199" y="955"/>
              <a:chExt cx="2547" cy="506"/>
            </a:xfrm>
          </p:grpSpPr>
          <p:sp>
            <p:nvSpPr>
              <p:cNvPr id="32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7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8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22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3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4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6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7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9" name="Line 892"/>
            <p:cNvSpPr>
              <a:spLocks noChangeShapeType="1"/>
            </p:cNvSpPr>
            <p:nvPr/>
          </p:nvSpPr>
          <p:spPr bwMode="auto">
            <a:xfrm>
              <a:off x="5778500" y="3119438"/>
              <a:ext cx="20638" cy="55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70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16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8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9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1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10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1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2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3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4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5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04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5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6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7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8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9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73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5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02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3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6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00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1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7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98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9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8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96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pic>
          <p:nvPicPr>
            <p:cNvPr id="79" name="Picture 931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294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5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1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6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6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9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6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6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9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7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7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7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8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7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27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8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7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7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7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8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8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8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8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grpSp>
          <p:nvGrpSpPr>
            <p:cNvPr id="83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2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3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3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6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3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3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3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3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3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4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24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4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4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4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4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5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5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5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5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grpSp>
          <p:nvGrpSpPr>
            <p:cNvPr id="84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206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8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209" name="Picture 1008" descr="screen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1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2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3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4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216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3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24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25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26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27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28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217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8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9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0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1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2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85" name="Picture 1030" descr="laptop_keyboar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87" name="Picture 1032" descr="screen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9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00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1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2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3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4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5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101" name="Picture 1054" descr="laptop_keyboard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581650" y="3290888"/>
              <a:ext cx="363538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Freeform 1055"/>
            <p:cNvSpPr>
              <a:spLocks/>
            </p:cNvSpPr>
            <p:nvPr/>
          </p:nvSpPr>
          <p:spPr bwMode="auto">
            <a:xfrm>
              <a:off x="5702300" y="3135313"/>
              <a:ext cx="292100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03" name="Picture 1056" descr="screen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6588" y="3140075"/>
              <a:ext cx="2667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Freeform 1057"/>
            <p:cNvSpPr>
              <a:spLocks/>
            </p:cNvSpPr>
            <p:nvPr/>
          </p:nvSpPr>
          <p:spPr bwMode="auto">
            <a:xfrm>
              <a:off x="5756275" y="3128963"/>
              <a:ext cx="247650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5" name="Freeform 1058"/>
            <p:cNvSpPr>
              <a:spLocks/>
            </p:cNvSpPr>
            <p:nvPr/>
          </p:nvSpPr>
          <p:spPr bwMode="auto">
            <a:xfrm>
              <a:off x="5700713" y="3128963"/>
              <a:ext cx="68262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6" name="Freeform 1059"/>
            <p:cNvSpPr>
              <a:spLocks/>
            </p:cNvSpPr>
            <p:nvPr/>
          </p:nvSpPr>
          <p:spPr bwMode="auto">
            <a:xfrm>
              <a:off x="5927725" y="3157538"/>
              <a:ext cx="74613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" name="Freeform 1060"/>
            <p:cNvSpPr>
              <a:spLocks/>
            </p:cNvSpPr>
            <p:nvPr/>
          </p:nvSpPr>
          <p:spPr bwMode="auto">
            <a:xfrm>
              <a:off x="5699125" y="3281363"/>
              <a:ext cx="27146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8" name="Freeform 1061"/>
            <p:cNvSpPr>
              <a:spLocks/>
            </p:cNvSpPr>
            <p:nvPr/>
          </p:nvSpPr>
          <p:spPr bwMode="auto">
            <a:xfrm>
              <a:off x="5935663" y="3159125"/>
              <a:ext cx="69850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9" name="Freeform 1062"/>
            <p:cNvSpPr>
              <a:spLocks/>
            </p:cNvSpPr>
            <p:nvPr/>
          </p:nvSpPr>
          <p:spPr bwMode="auto">
            <a:xfrm>
              <a:off x="5699125" y="3290888"/>
              <a:ext cx="242888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10" name="Group 1063"/>
            <p:cNvGrpSpPr>
              <a:grpSpLocks/>
            </p:cNvGrpSpPr>
            <p:nvPr/>
          </p:nvGrpSpPr>
          <p:grpSpPr bwMode="auto">
            <a:xfrm>
              <a:off x="5695950" y="3355975"/>
              <a:ext cx="80963" cy="38100"/>
              <a:chOff x="1740" y="2642"/>
              <a:chExt cx="752" cy="327"/>
            </a:xfrm>
          </p:grpSpPr>
          <p:sp>
            <p:nvSpPr>
              <p:cNvPr id="194" name="Freeform 1064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5" name="Freeform 1065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6" name="Freeform 1066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7" name="Freeform 1067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8" name="Freeform 1068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9" name="Freeform 1069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1" name="Freeform 1070"/>
            <p:cNvSpPr>
              <a:spLocks/>
            </p:cNvSpPr>
            <p:nvPr/>
          </p:nvSpPr>
          <p:spPr bwMode="auto">
            <a:xfrm>
              <a:off x="5835650" y="3362325"/>
              <a:ext cx="10001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2" name="Freeform 1071"/>
            <p:cNvSpPr>
              <a:spLocks/>
            </p:cNvSpPr>
            <p:nvPr/>
          </p:nvSpPr>
          <p:spPr bwMode="auto">
            <a:xfrm>
              <a:off x="5583238" y="3368675"/>
              <a:ext cx="254000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3" name="Freeform 1072"/>
            <p:cNvSpPr>
              <a:spLocks/>
            </p:cNvSpPr>
            <p:nvPr/>
          </p:nvSpPr>
          <p:spPr bwMode="auto">
            <a:xfrm>
              <a:off x="5583238" y="3354388"/>
              <a:ext cx="1587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4" name="Freeform 1073"/>
            <p:cNvSpPr>
              <a:spLocks/>
            </p:cNvSpPr>
            <p:nvPr/>
          </p:nvSpPr>
          <p:spPr bwMode="auto">
            <a:xfrm>
              <a:off x="5583238" y="3294063"/>
              <a:ext cx="117475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5" name="Freeform 1074"/>
            <p:cNvSpPr>
              <a:spLocks/>
            </p:cNvSpPr>
            <p:nvPr/>
          </p:nvSpPr>
          <p:spPr bwMode="auto">
            <a:xfrm>
              <a:off x="5591175" y="3357563"/>
              <a:ext cx="241300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Freeform 1075"/>
            <p:cNvSpPr>
              <a:spLocks/>
            </p:cNvSpPr>
            <p:nvPr/>
          </p:nvSpPr>
          <p:spPr bwMode="auto">
            <a:xfrm flipV="1">
              <a:off x="5830888" y="3352800"/>
              <a:ext cx="9842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17" name="Group 1076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8" cy="373063"/>
              <a:chOff x="2839" y="3501"/>
              <a:chExt cx="755" cy="803"/>
            </a:xfrm>
          </p:grpSpPr>
          <p:pic>
            <p:nvPicPr>
              <p:cNvPr id="192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pic>
          <p:nvPicPr>
            <p:cNvPr id="118" name="Picture 1081" descr="laptop_keyboar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20" name="Picture 1083" descr="screen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86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7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8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9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0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1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3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7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7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8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181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84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85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82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3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7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7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7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173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76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77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74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5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878"/>
            <p:cNvGrpSpPr>
              <a:grpSpLocks/>
            </p:cNvGrpSpPr>
            <p:nvPr/>
          </p:nvGrpSpPr>
          <p:grpSpPr bwMode="auto">
            <a:xfrm>
              <a:off x="5529263" y="3016250"/>
              <a:ext cx="519112" cy="128588"/>
              <a:chOff x="2199" y="955"/>
              <a:chExt cx="2547" cy="506"/>
            </a:xfrm>
          </p:grpSpPr>
          <p:sp>
            <p:nvSpPr>
              <p:cNvPr id="164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5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6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7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8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25 w 646"/>
                  <a:gd name="T1" fmla="*/ 932 h 300"/>
                  <a:gd name="T2" fmla="*/ 605 w 646"/>
                  <a:gd name="T3" fmla="*/ 787 h 300"/>
                  <a:gd name="T4" fmla="*/ 752 w 646"/>
                  <a:gd name="T5" fmla="*/ 594 h 300"/>
                  <a:gd name="T6" fmla="*/ 776 w 646"/>
                  <a:gd name="T7" fmla="*/ 332 h 300"/>
                  <a:gd name="T8" fmla="*/ 569 w 646"/>
                  <a:gd name="T9" fmla="*/ 187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9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15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6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6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15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5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14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4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4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4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198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9356E1-1200-4E92-A0B0-13ECC10ED56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quão rápido é rápido?</a:t>
            </a:r>
          </a:p>
        </p:txBody>
      </p:sp>
      <p:pic>
        <p:nvPicPr>
          <p:cNvPr id="4198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96975" y="1362075"/>
            <a:ext cx="6421438" cy="4816475"/>
          </a:xfrm>
          <a:noFill/>
        </p:spPr>
      </p:pic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401638" y="6335713"/>
            <a:ext cx="2913062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lang="pt-BR" sz="1400"/>
              <a:t>FONTE: http://www.psc.edu/~mathis/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Acesso discado </a:t>
            </a:r>
            <a:r>
              <a:rPr lang="pt-BR" sz="3600" dirty="0">
                <a:solidFill>
                  <a:srgbClr val="FF0000"/>
                </a:solidFill>
              </a:rPr>
              <a:t>(alguém ainda usa?)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3930316"/>
            <a:ext cx="7772400" cy="2318084"/>
          </a:xfrm>
        </p:spPr>
        <p:txBody>
          <a:bodyPr/>
          <a:lstStyle/>
          <a:p>
            <a:r>
              <a:rPr lang="pt-BR" sz="2400" dirty="0"/>
              <a:t>Usa a </a:t>
            </a:r>
            <a:r>
              <a:rPr lang="pt-BR" sz="2400" dirty="0" err="1"/>
              <a:t>infraestrutura</a:t>
            </a:r>
            <a:r>
              <a:rPr lang="pt-BR" sz="2400" dirty="0"/>
              <a:t> existente de telefonia</a:t>
            </a:r>
          </a:p>
          <a:p>
            <a:pPr lvl="1"/>
            <a:r>
              <a:rPr lang="pt-BR" sz="2000" dirty="0"/>
              <a:t>Residência está conectada à </a:t>
            </a:r>
            <a:r>
              <a:rPr lang="pt-BR" sz="2000" dirty="0">
                <a:solidFill>
                  <a:srgbClr val="FF0000"/>
                </a:solidFill>
              </a:rPr>
              <a:t>central telefônica</a:t>
            </a:r>
          </a:p>
          <a:p>
            <a:r>
              <a:rPr lang="pt-BR" sz="2400" dirty="0"/>
              <a:t>Até 56kbps de acesso direto ao roteador (frequentemente menos)</a:t>
            </a:r>
          </a:p>
          <a:p>
            <a:r>
              <a:rPr lang="pt-BR" sz="2400" dirty="0"/>
              <a:t>Não dá para navegar e usar o telefone ao mesmo tempo: não está </a:t>
            </a:r>
            <a:r>
              <a:rPr lang="pt-BR" sz="2400" dirty="0">
                <a:solidFill>
                  <a:srgbClr val="FF0000"/>
                </a:solidFill>
              </a:rPr>
              <a:t>“sempre conectado”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45" name="Object 2"/>
          <p:cNvGraphicFramePr>
            <a:graphicFrameLocks noChangeAspect="1"/>
          </p:cNvGraphicFramePr>
          <p:nvPr/>
        </p:nvGraphicFramePr>
        <p:xfrm>
          <a:off x="1336675" y="2087563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3" name="Clip" r:id="rId3" imgW="1305000" imgH="1085760" progId="">
                  <p:embed/>
                </p:oleObj>
              </mc:Choice>
              <mc:Fallback>
                <p:oleObj name="Clip" r:id="rId3" imgW="1305000" imgH="1085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2087563"/>
                        <a:ext cx="611188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2092325" y="2130425"/>
            <a:ext cx="206375" cy="414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pt-BR"/>
          </a:p>
        </p:txBody>
      </p:sp>
      <p:sp>
        <p:nvSpPr>
          <p:cNvPr id="47" name="Line 7"/>
          <p:cNvSpPr>
            <a:spLocks noChangeShapeType="1"/>
          </p:cNvSpPr>
          <p:nvPr/>
        </p:nvSpPr>
        <p:spPr bwMode="auto">
          <a:xfrm>
            <a:off x="1939925" y="2325688"/>
            <a:ext cx="139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pt-BR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3030538" y="1508125"/>
            <a:ext cx="2046287" cy="2049463"/>
          </a:xfrm>
          <a:custGeom>
            <a:avLst/>
            <a:gdLst>
              <a:gd name="T0" fmla="*/ 378531 w 1292"/>
              <a:gd name="T1" fmla="*/ 11431 h 1255"/>
              <a:gd name="T2" fmla="*/ 55433 w 1292"/>
              <a:gd name="T3" fmla="*/ 256387 h 1255"/>
              <a:gd name="T4" fmla="*/ 45931 w 1292"/>
              <a:gd name="T5" fmla="*/ 854079 h 1255"/>
              <a:gd name="T6" fmla="*/ 83942 w 1292"/>
              <a:gd name="T7" fmla="*/ 1353789 h 1255"/>
              <a:gd name="T8" fmla="*/ 388034 w 1292"/>
              <a:gd name="T9" fmla="*/ 1422376 h 1255"/>
              <a:gd name="T10" fmla="*/ 1024727 w 1292"/>
              <a:gd name="T11" fmla="*/ 1843700 h 1255"/>
              <a:gd name="T12" fmla="*/ 1575894 w 1292"/>
              <a:gd name="T13" fmla="*/ 2020068 h 1255"/>
              <a:gd name="T14" fmla="*/ 1898992 w 1292"/>
              <a:gd name="T15" fmla="*/ 1667332 h 1255"/>
              <a:gd name="T16" fmla="*/ 2013027 w 1292"/>
              <a:gd name="T17" fmla="*/ 726702 h 1255"/>
              <a:gd name="T18" fmla="*/ 1908495 w 1292"/>
              <a:gd name="T19" fmla="*/ 344571 h 1255"/>
              <a:gd name="T20" fmla="*/ 1186276 w 1292"/>
              <a:gd name="T21" fmla="*/ 187799 h 1255"/>
              <a:gd name="T22" fmla="*/ 378531 w 1292"/>
              <a:gd name="T23" fmla="*/ 11431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3214688" y="1978025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4530725" y="22844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" name="Oval 12"/>
          <p:cNvSpPr>
            <a:spLocks noChangeArrowheads="1"/>
          </p:cNvSpPr>
          <p:nvPr/>
        </p:nvSpPr>
        <p:spPr bwMode="auto">
          <a:xfrm>
            <a:off x="4005263" y="2822575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 flipV="1">
            <a:off x="2300288" y="2101850"/>
            <a:ext cx="928687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pt-BR"/>
          </a:p>
        </p:txBody>
      </p:sp>
      <p:sp>
        <p:nvSpPr>
          <p:cNvPr id="53" name="Line 15"/>
          <p:cNvSpPr>
            <a:spLocks noChangeShapeType="1"/>
          </p:cNvSpPr>
          <p:nvPr/>
        </p:nvSpPr>
        <p:spPr bwMode="auto">
          <a:xfrm>
            <a:off x="3354388" y="2128838"/>
            <a:ext cx="7207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pt-BR"/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 flipV="1">
            <a:off x="4184650" y="2433638"/>
            <a:ext cx="388938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pt-BR"/>
          </a:p>
        </p:txBody>
      </p: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803650" y="1638300"/>
            <a:ext cx="8931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err="1"/>
              <a:t>rede</a:t>
            </a:r>
            <a:endParaRPr lang="en-US" sz="1400" dirty="0"/>
          </a:p>
          <a:p>
            <a:r>
              <a:rPr lang="en-US" sz="1400" dirty="0" err="1"/>
              <a:t>telefônica</a:t>
            </a:r>
            <a:endParaRPr lang="en-US" sz="1400" dirty="0"/>
          </a:p>
        </p:txBody>
      </p:sp>
      <p:sp>
        <p:nvSpPr>
          <p:cNvPr id="56" name="Line 19"/>
          <p:cNvSpPr>
            <a:spLocks noChangeShapeType="1"/>
          </p:cNvSpPr>
          <p:nvPr/>
        </p:nvSpPr>
        <p:spPr bwMode="auto">
          <a:xfrm flipV="1">
            <a:off x="4668838" y="2365375"/>
            <a:ext cx="48577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pt-BR"/>
          </a:p>
        </p:txBody>
      </p:sp>
      <p:sp>
        <p:nvSpPr>
          <p:cNvPr id="57" name="Freeform 20"/>
          <p:cNvSpPr>
            <a:spLocks/>
          </p:cNvSpPr>
          <p:nvPr/>
        </p:nvSpPr>
        <p:spPr bwMode="auto">
          <a:xfrm>
            <a:off x="5499100" y="1563688"/>
            <a:ext cx="2046288" cy="2049462"/>
          </a:xfrm>
          <a:custGeom>
            <a:avLst/>
            <a:gdLst>
              <a:gd name="T0" fmla="*/ 378532 w 1292"/>
              <a:gd name="T1" fmla="*/ 11431 h 1255"/>
              <a:gd name="T2" fmla="*/ 55434 w 1292"/>
              <a:gd name="T3" fmla="*/ 256387 h 1255"/>
              <a:gd name="T4" fmla="*/ 45931 w 1292"/>
              <a:gd name="T5" fmla="*/ 854079 h 1255"/>
              <a:gd name="T6" fmla="*/ 83942 w 1292"/>
              <a:gd name="T7" fmla="*/ 1353788 h 1255"/>
              <a:gd name="T8" fmla="*/ 388034 w 1292"/>
              <a:gd name="T9" fmla="*/ 1422375 h 1255"/>
              <a:gd name="T10" fmla="*/ 1024728 w 1292"/>
              <a:gd name="T11" fmla="*/ 1843699 h 1255"/>
              <a:gd name="T12" fmla="*/ 1575895 w 1292"/>
              <a:gd name="T13" fmla="*/ 2020067 h 1255"/>
              <a:gd name="T14" fmla="*/ 1898993 w 1292"/>
              <a:gd name="T15" fmla="*/ 1667331 h 1255"/>
              <a:gd name="T16" fmla="*/ 2013028 w 1292"/>
              <a:gd name="T17" fmla="*/ 726702 h 1255"/>
              <a:gd name="T18" fmla="*/ 1908496 w 1292"/>
              <a:gd name="T19" fmla="*/ 344571 h 1255"/>
              <a:gd name="T20" fmla="*/ 1186277 w 1292"/>
              <a:gd name="T21" fmla="*/ 187799 h 1255"/>
              <a:gd name="T22" fmla="*/ 378532 w 1292"/>
              <a:gd name="T23" fmla="*/ 11431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9" name="Oval 23"/>
          <p:cNvSpPr>
            <a:spLocks noChangeArrowheads="1"/>
          </p:cNvSpPr>
          <p:nvPr/>
        </p:nvSpPr>
        <p:spPr bwMode="auto">
          <a:xfrm>
            <a:off x="5657850" y="2363790"/>
            <a:ext cx="565150" cy="158751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0" name="Line 24"/>
          <p:cNvSpPr>
            <a:spLocks noChangeShapeType="1"/>
          </p:cNvSpPr>
          <p:nvPr/>
        </p:nvSpPr>
        <p:spPr bwMode="auto">
          <a:xfrm>
            <a:off x="5657850" y="2351090"/>
            <a:ext cx="0" cy="98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" name="Line 25"/>
          <p:cNvSpPr>
            <a:spLocks noChangeShapeType="1"/>
          </p:cNvSpPr>
          <p:nvPr/>
        </p:nvSpPr>
        <p:spPr bwMode="auto">
          <a:xfrm>
            <a:off x="6223000" y="2351090"/>
            <a:ext cx="0" cy="98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2" name="Rectangle 26"/>
          <p:cNvSpPr>
            <a:spLocks noChangeArrowheads="1"/>
          </p:cNvSpPr>
          <p:nvPr/>
        </p:nvSpPr>
        <p:spPr bwMode="auto">
          <a:xfrm>
            <a:off x="5657850" y="2351090"/>
            <a:ext cx="560387" cy="96838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pt-BR"/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5653088" y="2236790"/>
            <a:ext cx="565150" cy="184151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74" name="Group 28"/>
          <p:cNvGrpSpPr>
            <a:grpSpLocks/>
          </p:cNvGrpSpPr>
          <p:nvPr/>
        </p:nvGrpSpPr>
        <p:grpSpPr bwMode="auto">
          <a:xfrm>
            <a:off x="5789613" y="2287534"/>
            <a:ext cx="279400" cy="77788"/>
            <a:chOff x="2848" y="848"/>
            <a:chExt cx="140" cy="98"/>
          </a:xfrm>
        </p:grpSpPr>
        <p:sp>
          <p:nvSpPr>
            <p:cNvPr id="79" name="Line 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" name="Line 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" name="Line 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5" name="Group 32"/>
          <p:cNvGrpSpPr>
            <a:grpSpLocks/>
          </p:cNvGrpSpPr>
          <p:nvPr/>
        </p:nvGrpSpPr>
        <p:grpSpPr bwMode="auto">
          <a:xfrm flipV="1">
            <a:off x="5789613" y="2289676"/>
            <a:ext cx="279400" cy="77788"/>
            <a:chOff x="2848" y="848"/>
            <a:chExt cx="140" cy="98"/>
          </a:xfrm>
        </p:grpSpPr>
        <p:sp>
          <p:nvSpPr>
            <p:cNvPr id="76" name="Line 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" name="Line 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8" name="Line 36"/>
          <p:cNvSpPr>
            <a:spLocks noChangeShapeType="1"/>
          </p:cNvSpPr>
          <p:nvPr/>
        </p:nvSpPr>
        <p:spPr bwMode="auto">
          <a:xfrm>
            <a:off x="5656263" y="2311403"/>
            <a:ext cx="0" cy="98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9" name="Line 37"/>
          <p:cNvSpPr>
            <a:spLocks noChangeShapeType="1"/>
          </p:cNvSpPr>
          <p:nvPr/>
        </p:nvSpPr>
        <p:spPr bwMode="auto">
          <a:xfrm flipH="1" flipV="1">
            <a:off x="5334000" y="2365375"/>
            <a:ext cx="31908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pt-BR"/>
          </a:p>
        </p:txBody>
      </p:sp>
      <p:sp>
        <p:nvSpPr>
          <p:cNvPr id="60" name="Text Box 38"/>
          <p:cNvSpPr txBox="1">
            <a:spLocks noChangeArrowheads="1"/>
          </p:cNvSpPr>
          <p:nvPr/>
        </p:nvSpPr>
        <p:spPr bwMode="auto">
          <a:xfrm>
            <a:off x="6032500" y="1847850"/>
            <a:ext cx="915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Internet</a:t>
            </a:r>
          </a:p>
        </p:txBody>
      </p:sp>
      <p:sp>
        <p:nvSpPr>
          <p:cNvPr id="61" name="Text Box 39"/>
          <p:cNvSpPr txBox="1">
            <a:spLocks noChangeArrowheads="1"/>
          </p:cNvSpPr>
          <p:nvPr/>
        </p:nvSpPr>
        <p:spPr bwMode="auto">
          <a:xfrm>
            <a:off x="2057400" y="2620963"/>
            <a:ext cx="7441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Modem</a:t>
            </a:r>
          </a:p>
          <a:p>
            <a:r>
              <a:rPr lang="en-US" sz="1400" dirty="0" err="1"/>
              <a:t>discado</a:t>
            </a:r>
            <a:endParaRPr lang="en-US" sz="1400" dirty="0"/>
          </a:p>
        </p:txBody>
      </p: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4979988" y="2705100"/>
            <a:ext cx="97994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modem</a:t>
            </a:r>
          </a:p>
          <a:p>
            <a:r>
              <a:rPr lang="en-US" sz="1400" dirty="0"/>
              <a:t>do ISP</a:t>
            </a:r>
          </a:p>
          <a:p>
            <a:r>
              <a:rPr lang="en-US" sz="1400" dirty="0"/>
              <a:t>(ex., Terra)</a:t>
            </a:r>
          </a:p>
        </p:txBody>
      </p:sp>
      <p:sp>
        <p:nvSpPr>
          <p:cNvPr id="63" name="Text Box 41"/>
          <p:cNvSpPr txBox="1">
            <a:spLocks noChangeArrowheads="1"/>
          </p:cNvSpPr>
          <p:nvPr/>
        </p:nvSpPr>
        <p:spPr bwMode="auto">
          <a:xfrm>
            <a:off x="900168" y="2719388"/>
            <a:ext cx="923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PC</a:t>
            </a:r>
          </a:p>
          <a:p>
            <a:pPr algn="ctr"/>
            <a:r>
              <a:rPr lang="en-US" sz="1400" dirty="0" err="1"/>
              <a:t>doméstico</a:t>
            </a:r>
            <a:endParaRPr lang="en-US" sz="1400" dirty="0"/>
          </a:p>
        </p:txBody>
      </p:sp>
      <p:sp>
        <p:nvSpPr>
          <p:cNvPr id="64" name="Rectangle 44"/>
          <p:cNvSpPr>
            <a:spLocks noChangeArrowheads="1"/>
          </p:cNvSpPr>
          <p:nvPr/>
        </p:nvSpPr>
        <p:spPr bwMode="auto">
          <a:xfrm>
            <a:off x="3006725" y="1798638"/>
            <a:ext cx="623888" cy="5413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5" name="Text Box 45"/>
          <p:cNvSpPr txBox="1">
            <a:spLocks noChangeArrowheads="1"/>
          </p:cNvSpPr>
          <p:nvPr/>
        </p:nvSpPr>
        <p:spPr bwMode="auto">
          <a:xfrm>
            <a:off x="2541588" y="1319213"/>
            <a:ext cx="8931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central </a:t>
            </a:r>
            <a:br>
              <a:rPr lang="en-US" sz="1400" dirty="0"/>
            </a:br>
            <a:r>
              <a:rPr lang="en-US" sz="1400" dirty="0" err="1"/>
              <a:t>telefônica</a:t>
            </a:r>
            <a:endParaRPr lang="en-US" sz="1400" dirty="0"/>
          </a:p>
        </p:txBody>
      </p:sp>
      <p:sp>
        <p:nvSpPr>
          <p:cNvPr id="66" name="Rectangle 46"/>
          <p:cNvSpPr>
            <a:spLocks noChangeArrowheads="1"/>
          </p:cNvSpPr>
          <p:nvPr/>
        </p:nvSpPr>
        <p:spPr bwMode="auto">
          <a:xfrm>
            <a:off x="5082686" y="2173067"/>
            <a:ext cx="206375" cy="414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457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08C29A-F30F-4A00-B103-30D77DA56D6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458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Livro-Texto:</a:t>
            </a:r>
          </a:p>
        </p:txBody>
      </p:sp>
      <p:sp>
        <p:nvSpPr>
          <p:cNvPr id="24581" name="Rectangle 1041"/>
          <p:cNvSpPr>
            <a:spLocks noChangeArrowheads="1"/>
          </p:cNvSpPr>
          <p:nvPr/>
        </p:nvSpPr>
        <p:spPr bwMode="auto">
          <a:xfrm>
            <a:off x="29845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grpSp>
        <p:nvGrpSpPr>
          <p:cNvPr id="2" name="Group 1046"/>
          <p:cNvGrpSpPr>
            <a:grpSpLocks/>
          </p:cNvGrpSpPr>
          <p:nvPr/>
        </p:nvGrpSpPr>
        <p:grpSpPr bwMode="auto">
          <a:xfrm>
            <a:off x="593725" y="4430713"/>
            <a:ext cx="3376613" cy="1427162"/>
            <a:chOff x="0" y="0"/>
            <a:chExt cx="3212" cy="836"/>
          </a:xfrm>
        </p:grpSpPr>
        <p:sp>
          <p:nvSpPr>
            <p:cNvPr id="24589" name="Rectangle 1044"/>
            <p:cNvSpPr>
              <a:spLocks noChangeArrowheads="1"/>
            </p:cNvSpPr>
            <p:nvPr/>
          </p:nvSpPr>
          <p:spPr bwMode="auto">
            <a:xfrm>
              <a:off x="0" y="0"/>
              <a:ext cx="3212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4590" name="Rectangle 1045"/>
            <p:cNvSpPr>
              <a:spLocks noChangeArrowheads="1"/>
            </p:cNvSpPr>
            <p:nvPr/>
          </p:nvSpPr>
          <p:spPr bwMode="auto">
            <a:xfrm>
              <a:off x="0" y="0"/>
              <a:ext cx="3212" cy="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 dirty="0">
                  <a:latin typeface="Verdana" pitchFamily="34" charset="0"/>
                </a:rPr>
                <a:t>REDES DE COMPUTADORES E A INTERNET </a:t>
              </a:r>
            </a:p>
            <a:p>
              <a:r>
                <a:rPr lang="en-US" sz="1000" b="1" dirty="0">
                  <a:latin typeface="Verdana" pitchFamily="34" charset="0"/>
                </a:rPr>
                <a:t>6ª </a:t>
              </a:r>
              <a:r>
                <a:rPr lang="en-US" sz="1000" b="1" dirty="0" err="1">
                  <a:latin typeface="Verdana" pitchFamily="34" charset="0"/>
                </a:rPr>
                <a:t>Edição</a:t>
              </a:r>
              <a:r>
                <a:rPr lang="en-US" sz="1000" b="1" dirty="0">
                  <a:latin typeface="Verdana" pitchFamily="34" charset="0"/>
                </a:rPr>
                <a:t/>
              </a:r>
              <a:br>
                <a:rPr lang="en-US" sz="1000" b="1" dirty="0">
                  <a:latin typeface="Verdana" pitchFamily="34" charset="0"/>
                </a:rPr>
              </a:br>
              <a:r>
                <a:rPr lang="en-US" sz="1000" b="1" dirty="0">
                  <a:latin typeface="Verdana" pitchFamily="34" charset="0"/>
                </a:rPr>
                <a:t>James F. Kurose e Keith W. Ross</a:t>
              </a:r>
              <a:br>
                <a:rPr lang="en-US" sz="1000" b="1" dirty="0">
                  <a:latin typeface="Verdana" pitchFamily="34" charset="0"/>
                </a:rPr>
              </a:br>
              <a:r>
                <a:rPr lang="en-US" sz="1000" b="1" dirty="0">
                  <a:latin typeface="Verdana" pitchFamily="34" charset="0"/>
                </a:rPr>
                <a:t>Copyright: 2014</a:t>
              </a:r>
              <a:br>
                <a:rPr lang="en-US" sz="1000" b="1" dirty="0">
                  <a:latin typeface="Verdana" pitchFamily="34" charset="0"/>
                </a:rPr>
              </a:br>
              <a:r>
                <a:rPr lang="en-US" sz="1000" b="1" dirty="0">
                  <a:latin typeface="Verdana" pitchFamily="34" charset="0"/>
                </a:rPr>
                <a:t>656 </a:t>
              </a:r>
              <a:r>
                <a:rPr lang="en-US" sz="1000" b="1" dirty="0" err="1">
                  <a:latin typeface="Verdana" pitchFamily="34" charset="0"/>
                </a:rPr>
                <a:t>páginas</a:t>
              </a:r>
              <a:r>
                <a:rPr lang="en-US" sz="1000" b="1" dirty="0">
                  <a:latin typeface="Verdana" pitchFamily="34" charset="0"/>
                </a:rPr>
                <a:t> - ISBN: 9788581436777</a:t>
              </a:r>
              <a:br>
                <a:rPr lang="en-US" sz="1000" b="1" dirty="0">
                  <a:latin typeface="Verdana" pitchFamily="34" charset="0"/>
                </a:rPr>
              </a:br>
              <a:endParaRPr lang="en-US" sz="1100" b="1" dirty="0"/>
            </a:p>
            <a:p>
              <a:r>
                <a:rPr lang="en-US" sz="1100" b="1" dirty="0">
                  <a:hlinkClick r:id="rId3"/>
                </a:rPr>
                <a:t>http://www.pearson.com.br/</a:t>
              </a:r>
              <a:endParaRPr lang="en-US" sz="1100" b="1" dirty="0"/>
            </a:p>
            <a:p>
              <a:endParaRPr lang="en-US" sz="1100" b="1" dirty="0"/>
            </a:p>
          </p:txBody>
        </p:sp>
      </p:grpSp>
      <p:pic>
        <p:nvPicPr>
          <p:cNvPr id="24583" name="Picture 1043" descr="First Edition cover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8437" y="780618"/>
            <a:ext cx="178276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029" descr="Computer Networking: A Top-Down Approach Featuring the Interne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518" y="1295534"/>
            <a:ext cx="16875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1054" descr="Computer Networking: A Top-Down Approach Featuring the Interne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6991" y="2000442"/>
            <a:ext cx="1703388" cy="220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8984" y="2544200"/>
            <a:ext cx="1728788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6" descr="View the Companion Website for Computer Networking, 5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69466" y="3035190"/>
            <a:ext cx="1748672" cy="215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 descr="6e_cover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54" y="3557631"/>
            <a:ext cx="1734763" cy="20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2" descr="https://www.pearson.com.br/comum/loader_img_livros.asp?id_p=3&amp;pasta1=universitarios&amp;pasta2=9788581436777&amp;patch=53A0B936-3C49-46C1-922D-756C8A9500EB&amp;largura_final=130&amp;Height=17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3" y="1383293"/>
            <a:ext cx="2193542" cy="29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301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0E359E-ABFE-40C6-82E3-9D0EB3CB5C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828800"/>
            <a:ext cx="4724400" cy="1143000"/>
          </a:xfrm>
        </p:spPr>
        <p:txBody>
          <a:bodyPr/>
          <a:lstStyle/>
          <a:p>
            <a:r>
              <a:rPr lang="pt-BR" sz="3600"/>
              <a:t>Decomposição</a:t>
            </a:r>
            <a:br>
              <a:rPr lang="pt-BR" sz="3600"/>
            </a:br>
            <a:r>
              <a:rPr lang="pt-BR" sz="3600"/>
              <a:t>de um sinal</a:t>
            </a:r>
            <a:br>
              <a:rPr lang="pt-BR" sz="3600"/>
            </a:br>
            <a:r>
              <a:rPr lang="pt-BR" sz="3600"/>
              <a:t>binário em </a:t>
            </a:r>
            <a:br>
              <a:rPr lang="pt-BR" sz="3600"/>
            </a:br>
            <a:r>
              <a:rPr lang="pt-BR" sz="3600"/>
              <a:t>suas</a:t>
            </a:r>
            <a:br>
              <a:rPr lang="pt-BR" sz="3600"/>
            </a:br>
            <a:r>
              <a:rPr lang="pt-BR" sz="3600"/>
              <a:t>harmônicas</a:t>
            </a:r>
            <a:r>
              <a:rPr lang="pt-BR" sz="2400"/>
              <a:t>.</a:t>
            </a:r>
            <a:endParaRPr lang="pt-BR" sz="1800"/>
          </a:p>
        </p:txBody>
      </p:sp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4963" y="304800"/>
            <a:ext cx="499903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 Box 4"/>
          <p:cNvSpPr txBox="1">
            <a:spLocks noChangeArrowheads="1"/>
          </p:cNvSpPr>
          <p:nvPr/>
        </p:nvSpPr>
        <p:spPr bwMode="auto">
          <a:xfrm>
            <a:off x="566738" y="4352925"/>
            <a:ext cx="3062287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A limitação de freqüência dos canais de comunicação causam distorção no sinal transmitido.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403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6FC8A2-E46A-4BA2-B40A-00C8C5E7E8A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Modems</a:t>
            </a:r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2105025"/>
            <a:ext cx="77152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505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8BD2A1-BA73-4A91-AB11-D846F224958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5060" name="Picture 2" descr="FIG2-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42900"/>
            <a:ext cx="607695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319088" y="755650"/>
            <a:ext cx="7772400" cy="1143000"/>
          </a:xfrm>
        </p:spPr>
        <p:txBody>
          <a:bodyPr/>
          <a:lstStyle/>
          <a:p>
            <a:r>
              <a:rPr lang="pt-BR"/>
              <a:t>Modulação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608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7022F5-8AA0-4DC4-B5E6-2657A3419E2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Modulação</a:t>
            </a:r>
            <a:endParaRPr lang="pt-BR" sz="1800"/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QAM </a:t>
            </a:r>
            <a:r>
              <a:rPr lang="pt-BR" i="1"/>
              <a:t>(Quadrature Amplitude Modulation)</a:t>
            </a:r>
            <a:endParaRPr lang="pt-BR"/>
          </a:p>
        </p:txBody>
      </p:sp>
      <p:pic>
        <p:nvPicPr>
          <p:cNvPr id="46086" name="Picture 4" descr="FIG2-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362200"/>
            <a:ext cx="597217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7086600" y="2895600"/>
            <a:ext cx="2819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9600 bps  </a:t>
            </a:r>
          </a:p>
          <a:p>
            <a:pPr>
              <a:spcBef>
                <a:spcPct val="50000"/>
              </a:spcBef>
            </a:pPr>
            <a:r>
              <a:rPr lang="pt-BR"/>
              <a:t>     em</a:t>
            </a:r>
          </a:p>
          <a:p>
            <a:pPr>
              <a:spcBef>
                <a:spcPct val="50000"/>
              </a:spcBef>
            </a:pPr>
            <a:r>
              <a:rPr lang="pt-BR"/>
              <a:t>2400 bauds</a:t>
            </a:r>
          </a:p>
        </p:txBody>
      </p:sp>
      <p:sp>
        <p:nvSpPr>
          <p:cNvPr id="46088" name="Text Box 6"/>
          <p:cNvSpPr txBox="1">
            <a:spLocks noChangeArrowheads="1"/>
          </p:cNvSpPr>
          <p:nvPr/>
        </p:nvSpPr>
        <p:spPr bwMode="auto">
          <a:xfrm>
            <a:off x="7162800" y="51054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ITU V.32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710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FAEB28-8C21-407D-B451-26004A7825F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Modems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BR" sz="2800"/>
              <a:t>V.32 bis    </a:t>
            </a:r>
          </a:p>
          <a:p>
            <a:pPr lvl="2"/>
            <a:r>
              <a:rPr lang="pt-BR" sz="2400"/>
              <a:t>14.400 bps</a:t>
            </a:r>
          </a:p>
          <a:p>
            <a:pPr lvl="1"/>
            <a:r>
              <a:rPr lang="pt-BR" sz="2800"/>
              <a:t>V.34</a:t>
            </a:r>
          </a:p>
          <a:p>
            <a:pPr lvl="2"/>
            <a:r>
              <a:rPr lang="pt-BR" sz="2400"/>
              <a:t>28.800 bps (máximo de 33,6 Kbps)</a:t>
            </a:r>
          </a:p>
          <a:p>
            <a:pPr lvl="1"/>
            <a:r>
              <a:rPr lang="pt-BR" sz="2800"/>
              <a:t> V.90</a:t>
            </a:r>
          </a:p>
          <a:p>
            <a:pPr lvl="2"/>
            <a:r>
              <a:rPr lang="pt-BR" sz="2400"/>
              <a:t>56 Kbps (</a:t>
            </a:r>
            <a:r>
              <a:rPr lang="pt-BR" sz="2400" i="1"/>
              <a:t>downstream</a:t>
            </a:r>
            <a:r>
              <a:rPr lang="pt-BR" sz="2400"/>
              <a:t>) e 33,6 Kbps (</a:t>
            </a:r>
            <a:r>
              <a:rPr lang="pt-BR" sz="2400" i="1"/>
              <a:t>upstream</a:t>
            </a:r>
            <a:r>
              <a:rPr lang="pt-BR" sz="2400"/>
              <a:t>)</a:t>
            </a:r>
            <a:endParaRPr lang="pt-BR"/>
          </a:p>
          <a:p>
            <a:pPr lvl="1"/>
            <a:r>
              <a:rPr lang="pt-BR" sz="2800"/>
              <a:t>V.92</a:t>
            </a:r>
          </a:p>
          <a:p>
            <a:pPr lvl="2"/>
            <a:r>
              <a:rPr lang="pt-BR" sz="2400"/>
              <a:t>56 Kbps (</a:t>
            </a:r>
            <a:r>
              <a:rPr lang="pt-BR" sz="2400" i="1"/>
              <a:t>downstream</a:t>
            </a:r>
            <a:r>
              <a:rPr lang="pt-BR" sz="2400"/>
              <a:t>) e 48 Kbps (</a:t>
            </a:r>
            <a:r>
              <a:rPr lang="pt-BR" sz="2400" i="1"/>
              <a:t>upstream</a:t>
            </a:r>
            <a:r>
              <a:rPr lang="pt-BR" sz="2400"/>
              <a:t>)</a:t>
            </a:r>
            <a:endParaRPr lang="pt-BR"/>
          </a:p>
          <a:p>
            <a:pPr lvl="1"/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399" y="228600"/>
            <a:ext cx="8175885" cy="1143000"/>
          </a:xfrm>
        </p:spPr>
        <p:txBody>
          <a:bodyPr/>
          <a:lstStyle/>
          <a:p>
            <a:r>
              <a:rPr lang="pt-BR" sz="2800" dirty="0"/>
              <a:t>Rede de acesso: DSL (</a:t>
            </a:r>
            <a:r>
              <a:rPr lang="pt-BR" sz="2800" i="1" dirty="0"/>
              <a:t>Digital </a:t>
            </a:r>
            <a:r>
              <a:rPr lang="pt-BR" sz="2800" i="1" dirty="0" err="1"/>
              <a:t>Subscriber</a:t>
            </a:r>
            <a:r>
              <a:rPr lang="pt-BR" sz="2800" i="1" dirty="0"/>
              <a:t> </a:t>
            </a:r>
            <a:r>
              <a:rPr lang="pt-BR" sz="2800" i="1" dirty="0" err="1"/>
              <a:t>Line</a:t>
            </a:r>
            <a:r>
              <a:rPr lang="pt-BR" sz="2800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4475486"/>
            <a:ext cx="8265826" cy="1660357"/>
          </a:xfrm>
        </p:spPr>
        <p:txBody>
          <a:bodyPr/>
          <a:lstStyle/>
          <a:p>
            <a:r>
              <a:rPr lang="pt-BR" sz="2000" dirty="0"/>
              <a:t>usa a linha telefônica </a:t>
            </a:r>
            <a:r>
              <a:rPr lang="pt-BR" sz="2000" dirty="0">
                <a:solidFill>
                  <a:srgbClr val="FF0000"/>
                </a:solidFill>
              </a:rPr>
              <a:t>existente</a:t>
            </a:r>
            <a:r>
              <a:rPr lang="pt-BR" sz="2000" dirty="0"/>
              <a:t> até o DSLAM na central telefônica</a:t>
            </a:r>
          </a:p>
          <a:p>
            <a:pPr lvl="1"/>
            <a:r>
              <a:rPr lang="pt-BR" sz="1600" dirty="0"/>
              <a:t>dados vão para a Internet através da linha telefônica DSL</a:t>
            </a:r>
          </a:p>
          <a:p>
            <a:pPr lvl="1"/>
            <a:r>
              <a:rPr lang="pt-BR" sz="1600" dirty="0"/>
              <a:t>voz vão para a rede telefônica através da linha telefônica DSL</a:t>
            </a:r>
          </a:p>
          <a:p>
            <a:r>
              <a:rPr lang="pt-BR" sz="2000" dirty="0"/>
              <a:t>até 2,5 Mbps de subida (tipicamente &lt; 1 Mbps)</a:t>
            </a:r>
          </a:p>
          <a:p>
            <a:r>
              <a:rPr lang="pt-BR" sz="2000" dirty="0"/>
              <a:t>até 24 Mbps de descida (tipicamente &lt; 10 Mbps)</a:t>
            </a:r>
            <a:endParaRPr lang="pt-BR" sz="18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4" name="Freeform 3"/>
          <p:cNvSpPr>
            <a:spLocks/>
          </p:cNvSpPr>
          <p:nvPr/>
        </p:nvSpPr>
        <p:spPr bwMode="auto">
          <a:xfrm>
            <a:off x="465007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55" name="Oval 9"/>
          <p:cNvSpPr>
            <a:spLocks noChangeArrowheads="1"/>
          </p:cNvSpPr>
          <p:nvPr/>
        </p:nvSpPr>
        <p:spPr bwMode="auto">
          <a:xfrm>
            <a:off x="565019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>
              <a:latin typeface="Times New Roman" pitchFamily="18" charset="0"/>
            </a:endParaRPr>
          </a:p>
        </p:txBody>
      </p:sp>
      <p:sp>
        <p:nvSpPr>
          <p:cNvPr id="56" name="Oval 12"/>
          <p:cNvSpPr>
            <a:spLocks noChangeArrowheads="1"/>
          </p:cNvSpPr>
          <p:nvPr/>
        </p:nvSpPr>
        <p:spPr bwMode="auto">
          <a:xfrm>
            <a:off x="603119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>
              <a:latin typeface="Times New Roman" pitchFamily="18" charset="0"/>
            </a:endParaRPr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 flipV="1">
            <a:off x="573750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dirty="0"/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>
            <a:off x="613120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dirty="0"/>
          </a:p>
        </p:txBody>
      </p:sp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492947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>
              <a:latin typeface="Times New Roman" pitchFamily="18" charset="0"/>
            </a:endParaRPr>
          </a:p>
        </p:txBody>
      </p:sp>
      <p:sp>
        <p:nvSpPr>
          <p:cNvPr id="60" name="Text Box 45"/>
          <p:cNvSpPr txBox="1">
            <a:spLocks noChangeArrowheads="1"/>
          </p:cNvSpPr>
          <p:nvPr/>
        </p:nvSpPr>
        <p:spPr bwMode="auto">
          <a:xfrm>
            <a:off x="438495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pt-BR" altLang="pt-BR" sz="1600" dirty="0"/>
              <a:t>central telefônica</a:t>
            </a:r>
          </a:p>
        </p:txBody>
      </p:sp>
      <p:grpSp>
        <p:nvGrpSpPr>
          <p:cNvPr id="61" name="Group 137"/>
          <p:cNvGrpSpPr>
            <a:grpSpLocks/>
          </p:cNvGrpSpPr>
          <p:nvPr/>
        </p:nvGrpSpPr>
        <p:grpSpPr bwMode="auto">
          <a:xfrm>
            <a:off x="5488270" y="2905125"/>
            <a:ext cx="2178050" cy="1147763"/>
            <a:chOff x="3240" y="1830"/>
            <a:chExt cx="1372" cy="723"/>
          </a:xfrm>
        </p:grpSpPr>
        <p:sp>
          <p:nvSpPr>
            <p:cNvPr id="62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45855 w 765"/>
                <a:gd name="T1" fmla="*/ 931 h 459"/>
                <a:gd name="T2" fmla="*/ 99268 w 765"/>
                <a:gd name="T3" fmla="*/ 6562 h 459"/>
                <a:gd name="T4" fmla="*/ 32950 w 765"/>
                <a:gd name="T5" fmla="*/ 9426 h 459"/>
                <a:gd name="T6" fmla="*/ 4821 w 765"/>
                <a:gd name="T7" fmla="*/ 31576 h 459"/>
                <a:gd name="T8" fmla="*/ 61950 w 765"/>
                <a:gd name="T9" fmla="*/ 41713 h 459"/>
                <a:gd name="T10" fmla="*/ 119240 w 765"/>
                <a:gd name="T11" fmla="*/ 40071 h 459"/>
                <a:gd name="T12" fmla="*/ 201010 w 765"/>
                <a:gd name="T13" fmla="*/ 41713 h 459"/>
                <a:gd name="T14" fmla="*/ 240274 w 765"/>
                <a:gd name="T15" fmla="*/ 40797 h 459"/>
                <a:gd name="T16" fmla="*/ 258901 w 765"/>
                <a:gd name="T17" fmla="*/ 34980 h 459"/>
                <a:gd name="T18" fmla="*/ 258196 w 765"/>
                <a:gd name="T19" fmla="*/ 14847 h 459"/>
                <a:gd name="T20" fmla="*/ 227858 w 765"/>
                <a:gd name="T21" fmla="*/ 3221 h 459"/>
                <a:gd name="T22" fmla="*/ 145855 w 765"/>
                <a:gd name="T23" fmla="*/ 93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3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4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5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6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7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69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1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1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grpSp>
            <p:nvGrpSpPr>
              <p:cNvPr id="102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  <p:sp>
              <p:nvSpPr>
                <p:cNvPr id="106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103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04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grpSp>
            <p:nvGrpSpPr>
              <p:cNvPr id="94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97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  <p:sp>
              <p:nvSpPr>
                <p:cNvPr id="98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95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96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</p:grpSp>
        <p:grpSp>
          <p:nvGrpSpPr>
            <p:cNvPr id="71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grpSp>
            <p:nvGrpSpPr>
              <p:cNvPr id="86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9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  <p:sp>
              <p:nvSpPr>
                <p:cNvPr id="90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87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8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</p:grpSp>
        <p:grpSp>
          <p:nvGrpSpPr>
            <p:cNvPr id="72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latin typeface="Times New Roman" pitchFamily="18" charset="0"/>
                </a:endParaRPr>
              </a:p>
            </p:txBody>
          </p:sp>
          <p:sp>
            <p:nvSpPr>
              <p:cNvPr id="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>
                  <a:latin typeface="Times New Roman" pitchFamily="18" charset="0"/>
                </a:endParaRPr>
              </a:p>
            </p:txBody>
          </p:sp>
          <p:grpSp>
            <p:nvGrpSpPr>
              <p:cNvPr id="78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  <p:sp>
              <p:nvSpPr>
                <p:cNvPr id="82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 dirty="0"/>
                </a:p>
              </p:txBody>
            </p:sp>
          </p:grpSp>
          <p:sp>
            <p:nvSpPr>
              <p:cNvPr id="79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0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4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800" dirty="0"/>
                <a:t>ISP</a:t>
              </a:r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 flipV="1">
            <a:off x="303558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dirty="0"/>
          </a:p>
        </p:txBody>
      </p:sp>
      <p:sp>
        <p:nvSpPr>
          <p:cNvPr id="108" name="Text Box 17"/>
          <p:cNvSpPr txBox="1">
            <a:spLocks noChangeArrowheads="1"/>
          </p:cNvSpPr>
          <p:nvPr/>
        </p:nvSpPr>
        <p:spPr bwMode="auto">
          <a:xfrm>
            <a:off x="6286783" y="1530350"/>
            <a:ext cx="1061509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pt-BR" altLang="pt-BR" sz="1600" dirty="0"/>
              <a:t>rede </a:t>
            </a:r>
          </a:p>
          <a:p>
            <a:pPr>
              <a:lnSpc>
                <a:spcPct val="85000"/>
              </a:lnSpc>
            </a:pPr>
            <a:r>
              <a:rPr lang="pt-BR" altLang="pt-BR" sz="1600" dirty="0"/>
              <a:t>telefônica</a:t>
            </a:r>
          </a:p>
        </p:txBody>
      </p:sp>
      <p:grpSp>
        <p:nvGrpSpPr>
          <p:cNvPr id="109" name="Group 108"/>
          <p:cNvGrpSpPr>
            <a:grpSpLocks/>
          </p:cNvGrpSpPr>
          <p:nvPr/>
        </p:nvGrpSpPr>
        <p:grpSpPr bwMode="auto">
          <a:xfrm>
            <a:off x="4986620" y="2074863"/>
            <a:ext cx="368300" cy="519112"/>
            <a:chOff x="1852" y="2562"/>
            <a:chExt cx="355" cy="471"/>
          </a:xfrm>
        </p:grpSpPr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16" name="Text Box 115"/>
          <p:cNvSpPr txBox="1">
            <a:spLocks noChangeArrowheads="1"/>
          </p:cNvSpPr>
          <p:nvPr/>
        </p:nvSpPr>
        <p:spPr bwMode="auto">
          <a:xfrm>
            <a:off x="466594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dirty="0"/>
              <a:t>DSLAM</a:t>
            </a:r>
          </a:p>
        </p:txBody>
      </p:sp>
      <p:grpSp>
        <p:nvGrpSpPr>
          <p:cNvPr id="117" name="Group 118"/>
          <p:cNvGrpSpPr>
            <a:grpSpLocks/>
          </p:cNvGrpSpPr>
          <p:nvPr/>
        </p:nvGrpSpPr>
        <p:grpSpPr bwMode="auto">
          <a:xfrm>
            <a:off x="3727733" y="1362075"/>
            <a:ext cx="796925" cy="658813"/>
            <a:chOff x="1671" y="1861"/>
            <a:chExt cx="502" cy="415"/>
          </a:xfrm>
        </p:grpSpPr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119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</p:grpSp>
      <p:sp>
        <p:nvSpPr>
          <p:cNvPr id="120" name="Freeform 119"/>
          <p:cNvSpPr>
            <a:spLocks/>
          </p:cNvSpPr>
          <p:nvPr/>
        </p:nvSpPr>
        <p:spPr bwMode="auto">
          <a:xfrm>
            <a:off x="433098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121" name="Line 120"/>
          <p:cNvSpPr>
            <a:spLocks noChangeShapeType="1"/>
          </p:cNvSpPr>
          <p:nvPr/>
        </p:nvSpPr>
        <p:spPr bwMode="auto">
          <a:xfrm>
            <a:off x="535968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122" name="Freeform 123"/>
          <p:cNvSpPr>
            <a:spLocks/>
          </p:cNvSpPr>
          <p:nvPr/>
        </p:nvSpPr>
        <p:spPr bwMode="auto">
          <a:xfrm>
            <a:off x="535968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grpSp>
        <p:nvGrpSpPr>
          <p:cNvPr id="123" name="Group 135"/>
          <p:cNvGrpSpPr>
            <a:grpSpLocks/>
          </p:cNvGrpSpPr>
          <p:nvPr/>
        </p:nvGrpSpPr>
        <p:grpSpPr bwMode="auto">
          <a:xfrm>
            <a:off x="732125" y="2441576"/>
            <a:ext cx="3508380" cy="1616076"/>
            <a:chOff x="244" y="1538"/>
            <a:chExt cx="2210" cy="1018"/>
          </a:xfrm>
        </p:grpSpPr>
        <p:sp>
          <p:nvSpPr>
            <p:cNvPr id="124" name="Text Box 124"/>
            <p:cNvSpPr txBox="1">
              <a:spLocks noChangeArrowheads="1"/>
            </p:cNvSpPr>
            <p:nvPr/>
          </p:nvSpPr>
          <p:spPr bwMode="auto">
            <a:xfrm>
              <a:off x="244" y="2102"/>
              <a:ext cx="1983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voz e dados transmitidos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em diferentes frequências sobre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uma linha </a:t>
              </a:r>
              <a:r>
                <a:rPr lang="pt-BR" altLang="pt-BR" sz="1600" i="1" dirty="0">
                  <a:solidFill>
                    <a:srgbClr val="FF0000"/>
                  </a:solidFill>
                </a:rPr>
                <a:t>dedicada </a:t>
              </a:r>
              <a:r>
                <a:rPr lang="pt-BR" altLang="pt-BR" sz="1600" i="1" dirty="0"/>
                <a:t>até a central</a:t>
              </a:r>
            </a:p>
          </p:txBody>
        </p:sp>
        <p:sp>
          <p:nvSpPr>
            <p:cNvPr id="125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26" name="Rectangle 90"/>
          <p:cNvSpPr>
            <a:spLocks noChangeArrowheads="1"/>
          </p:cNvSpPr>
          <p:nvPr/>
        </p:nvSpPr>
        <p:spPr bwMode="auto">
          <a:xfrm>
            <a:off x="158302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sp>
        <p:nvSpPr>
          <p:cNvPr id="127" name="Line 7"/>
          <p:cNvSpPr>
            <a:spLocks noChangeShapeType="1"/>
          </p:cNvSpPr>
          <p:nvPr/>
        </p:nvSpPr>
        <p:spPr bwMode="auto">
          <a:xfrm flipV="1">
            <a:off x="206879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dirty="0"/>
          </a:p>
        </p:txBody>
      </p:sp>
      <p:sp>
        <p:nvSpPr>
          <p:cNvPr id="128" name="Text Box 39"/>
          <p:cNvSpPr txBox="1">
            <a:spLocks noChangeArrowheads="1"/>
          </p:cNvSpPr>
          <p:nvPr/>
        </p:nvSpPr>
        <p:spPr bwMode="auto">
          <a:xfrm>
            <a:off x="2327592" y="2471738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pt-BR" altLang="pt-BR" sz="1400" dirty="0"/>
              <a:t>Modem</a:t>
            </a:r>
          </a:p>
          <a:p>
            <a:pPr algn="ctr">
              <a:lnSpc>
                <a:spcPct val="80000"/>
              </a:lnSpc>
            </a:pPr>
            <a:r>
              <a:rPr lang="pt-BR" altLang="pt-BR" sz="1400" dirty="0"/>
              <a:t>DSL</a:t>
            </a:r>
          </a:p>
        </p:txBody>
      </p:sp>
      <p:sp>
        <p:nvSpPr>
          <p:cNvPr id="129" name="Text Box 41"/>
          <p:cNvSpPr txBox="1">
            <a:spLocks noChangeArrowheads="1"/>
          </p:cNvSpPr>
          <p:nvPr/>
        </p:nvSpPr>
        <p:spPr bwMode="auto">
          <a:xfrm>
            <a:off x="3005787" y="2495550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pt-BR" altLang="pt-BR" sz="1400" dirty="0" err="1"/>
              <a:t>splitter</a:t>
            </a:r>
            <a:endParaRPr lang="pt-BR" altLang="pt-BR" sz="1400" dirty="0"/>
          </a:p>
        </p:txBody>
      </p:sp>
      <p:grpSp>
        <p:nvGrpSpPr>
          <p:cNvPr id="130" name="Group 94"/>
          <p:cNvGrpSpPr>
            <a:grpSpLocks/>
          </p:cNvGrpSpPr>
          <p:nvPr/>
        </p:nvGrpSpPr>
        <p:grpSpPr bwMode="auto">
          <a:xfrm>
            <a:off x="2424395" y="2252663"/>
            <a:ext cx="614363" cy="220662"/>
            <a:chOff x="322" y="890"/>
            <a:chExt cx="872" cy="339"/>
          </a:xfrm>
        </p:grpSpPr>
        <p:sp>
          <p:nvSpPr>
            <p:cNvPr id="131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132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133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134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135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136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dirty="0"/>
            </a:p>
          </p:txBody>
        </p:sp>
      </p:grpSp>
      <p:sp>
        <p:nvSpPr>
          <p:cNvPr id="137" name="AutoShape 102"/>
          <p:cNvSpPr>
            <a:spLocks noChangeArrowheads="1"/>
          </p:cNvSpPr>
          <p:nvPr/>
        </p:nvSpPr>
        <p:spPr bwMode="auto">
          <a:xfrm>
            <a:off x="130044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sp>
        <p:nvSpPr>
          <p:cNvPr id="138" name="Rectangle 103"/>
          <p:cNvSpPr>
            <a:spLocks noChangeArrowheads="1"/>
          </p:cNvSpPr>
          <p:nvPr/>
        </p:nvSpPr>
        <p:spPr bwMode="auto">
          <a:xfrm>
            <a:off x="327847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sp>
        <p:nvSpPr>
          <p:cNvPr id="139" name="Freeform 104"/>
          <p:cNvSpPr>
            <a:spLocks/>
          </p:cNvSpPr>
          <p:nvPr/>
        </p:nvSpPr>
        <p:spPr bwMode="auto">
          <a:xfrm>
            <a:off x="275459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graphicFrame>
        <p:nvGraphicFramePr>
          <p:cNvPr id="1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20594"/>
              </p:ext>
            </p:extLst>
          </p:nvPr>
        </p:nvGraphicFramePr>
        <p:xfrm>
          <a:off x="241487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2" name="Clip" r:id="rId3" imgW="681706" imgH="480401" progId="MS_ClipArt_Gallery.2">
                  <p:embed/>
                </p:oleObj>
              </mc:Choice>
              <mc:Fallback>
                <p:oleObj name="Clip" r:id="rId3" imgW="681706" imgH="480401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87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Line 130"/>
          <p:cNvSpPr>
            <a:spLocks noChangeShapeType="1"/>
          </p:cNvSpPr>
          <p:nvPr/>
        </p:nvSpPr>
        <p:spPr bwMode="auto">
          <a:xfrm flipH="1">
            <a:off x="304193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142" name="AutoShape 131"/>
          <p:cNvSpPr>
            <a:spLocks noChangeArrowheads="1"/>
          </p:cNvSpPr>
          <p:nvPr/>
        </p:nvSpPr>
        <p:spPr bwMode="auto">
          <a:xfrm>
            <a:off x="478977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grpSp>
        <p:nvGrpSpPr>
          <p:cNvPr id="143" name="Group 136"/>
          <p:cNvGrpSpPr>
            <a:grpSpLocks/>
          </p:cNvGrpSpPr>
          <p:nvPr/>
        </p:nvGrpSpPr>
        <p:grpSpPr bwMode="auto">
          <a:xfrm>
            <a:off x="4051381" y="2867025"/>
            <a:ext cx="1460502" cy="1387475"/>
            <a:chOff x="2231" y="1806"/>
            <a:chExt cx="920" cy="874"/>
          </a:xfrm>
        </p:grpSpPr>
        <p:sp>
          <p:nvSpPr>
            <p:cNvPr id="14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5" name="Text Box 133"/>
            <p:cNvSpPr txBox="1">
              <a:spLocks noChangeArrowheads="1"/>
            </p:cNvSpPr>
            <p:nvPr/>
          </p:nvSpPr>
          <p:spPr bwMode="auto">
            <a:xfrm>
              <a:off x="2231" y="2226"/>
              <a:ext cx="92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Multiplexador 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de acesso 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DSL</a:t>
              </a:r>
            </a:p>
          </p:txBody>
        </p:sp>
      </p:grpSp>
      <p:grpSp>
        <p:nvGrpSpPr>
          <p:cNvPr id="146" name="Group 141"/>
          <p:cNvGrpSpPr>
            <a:grpSpLocks/>
          </p:cNvGrpSpPr>
          <p:nvPr/>
        </p:nvGrpSpPr>
        <p:grpSpPr bwMode="auto">
          <a:xfrm>
            <a:off x="1487770" y="2043113"/>
            <a:ext cx="642938" cy="644525"/>
            <a:chOff x="-44" y="1473"/>
            <a:chExt cx="981" cy="1105"/>
          </a:xfrm>
        </p:grpSpPr>
        <p:pic>
          <p:nvPicPr>
            <p:cNvPr id="147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120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F11E31-7AA9-45A8-A9DD-7EF884D63B3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ADSL: Espectro de frequências</a:t>
            </a:r>
          </a:p>
        </p:txBody>
      </p:sp>
      <p:pic>
        <p:nvPicPr>
          <p:cNvPr id="51205" name="Picture 3" descr="kwok-fig-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7213" y="1682750"/>
            <a:ext cx="8048625" cy="4575175"/>
          </a:xfr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de Acesso: </a:t>
            </a:r>
            <a:r>
              <a:rPr lang="pt-BR" dirty="0" err="1"/>
              <a:t>Tv</a:t>
            </a:r>
            <a:r>
              <a:rPr lang="pt-BR" dirty="0"/>
              <a:t> a cabo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2925" y="5593139"/>
            <a:ext cx="7772400" cy="986852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multiplexação por divisão de frequência: </a:t>
            </a:r>
            <a:r>
              <a:rPr lang="pt-BR" sz="2000" dirty="0"/>
              <a:t>canais diferentes são transmitidos em diferentes faixas de frequência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pt-BR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pt-BR" sz="1400"/>
              <a:t>modem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pt-BR" sz="1400"/>
              <a:t>splitter</a:t>
            </a:r>
          </a:p>
        </p:txBody>
      </p:sp>
      <p:grpSp>
        <p:nvGrpSpPr>
          <p:cNvPr id="10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6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7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8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9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0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21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3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4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5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27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3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4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6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38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28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0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32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9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0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41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4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44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0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1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3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4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5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45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47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49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6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57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8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9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61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7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68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69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0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1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2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62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4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66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3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74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75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6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78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84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85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86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87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88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89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79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81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83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0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91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92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93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94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9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96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102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103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104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105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106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107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97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99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101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8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109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0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1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3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4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latin typeface="Times New Roman" pitchFamily="18" charset="0"/>
            </a:endParaRPr>
          </a:p>
        </p:txBody>
      </p:sp>
      <p:sp>
        <p:nvSpPr>
          <p:cNvPr id="115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pt-BR" sz="1600" dirty="0"/>
              <a:t>cable </a:t>
            </a:r>
            <a:r>
              <a:rPr lang="en-US" altLang="pt-BR" sz="1600" dirty="0" err="1"/>
              <a:t>headend</a:t>
            </a:r>
            <a:endParaRPr lang="en-US" altLang="pt-BR" sz="1600" dirty="0"/>
          </a:p>
        </p:txBody>
      </p:sp>
      <p:sp>
        <p:nvSpPr>
          <p:cNvPr id="116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17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18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0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1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2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grpSp>
        <p:nvGrpSpPr>
          <p:cNvPr id="123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124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42"/>
          <p:cNvGrpSpPr>
            <a:grpSpLocks/>
          </p:cNvGrpSpPr>
          <p:nvPr/>
        </p:nvGrpSpPr>
        <p:grpSpPr bwMode="auto">
          <a:xfrm>
            <a:off x="2708275" y="3343275"/>
            <a:ext cx="3021013" cy="2116138"/>
            <a:chOff x="2606" y="951"/>
            <a:chExt cx="1903" cy="1333"/>
          </a:xfrm>
        </p:grpSpPr>
        <p:sp>
          <p:nvSpPr>
            <p:cNvPr id="129" name="Text Box 43"/>
            <p:cNvSpPr txBox="1">
              <a:spLocks noChangeArrowheads="1"/>
            </p:cNvSpPr>
            <p:nvPr/>
          </p:nvSpPr>
          <p:spPr bwMode="auto">
            <a:xfrm>
              <a:off x="3447" y="2071"/>
              <a:ext cx="51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600" dirty="0" err="1"/>
                <a:t>Canais</a:t>
              </a:r>
              <a:endParaRPr lang="en-US" altLang="pt-BR" sz="1600" dirty="0"/>
            </a:p>
          </p:txBody>
        </p:sp>
        <p:sp>
          <p:nvSpPr>
            <p:cNvPr id="13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V</a:t>
              </a:r>
            </a:p>
            <a:p>
              <a:pPr algn="ctr" eaLnBrk="1" hangingPunct="1"/>
              <a:r>
                <a:rPr lang="en-US" altLang="pt-BR" sz="1000"/>
                <a:t>I</a:t>
              </a:r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E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</p:txBody>
        </p:sp>
        <p:sp>
          <p:nvSpPr>
            <p:cNvPr id="13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V</a:t>
              </a:r>
            </a:p>
            <a:p>
              <a:pPr algn="ctr" eaLnBrk="1" hangingPunct="1"/>
              <a:r>
                <a:rPr lang="en-US" altLang="pt-BR" sz="1000"/>
                <a:t>I</a:t>
              </a:r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E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</p:txBody>
        </p:sp>
        <p:sp>
          <p:nvSpPr>
            <p:cNvPr id="135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V</a:t>
              </a:r>
            </a:p>
            <a:p>
              <a:pPr algn="ctr" eaLnBrk="1" hangingPunct="1"/>
              <a:r>
                <a:rPr lang="en-US" altLang="pt-BR" sz="1000"/>
                <a:t>I</a:t>
              </a:r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E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</p:txBody>
        </p:sp>
        <p:sp>
          <p:nvSpPr>
            <p:cNvPr id="136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V</a:t>
              </a:r>
            </a:p>
            <a:p>
              <a:pPr algn="ctr" eaLnBrk="1" hangingPunct="1"/>
              <a:r>
                <a:rPr lang="en-US" altLang="pt-BR" sz="1000"/>
                <a:t>I</a:t>
              </a:r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E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</p:txBody>
        </p:sp>
        <p:sp>
          <p:nvSpPr>
            <p:cNvPr id="137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V</a:t>
              </a:r>
            </a:p>
            <a:p>
              <a:pPr algn="ctr" eaLnBrk="1" hangingPunct="1"/>
              <a:r>
                <a:rPr lang="en-US" altLang="pt-BR" sz="1000"/>
                <a:t>I</a:t>
              </a:r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E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</p:txBody>
        </p:sp>
        <p:sp>
          <p:nvSpPr>
            <p:cNvPr id="138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V</a:t>
              </a:r>
            </a:p>
            <a:p>
              <a:pPr algn="ctr" eaLnBrk="1" hangingPunct="1"/>
              <a:r>
                <a:rPr lang="en-US" altLang="pt-BR" sz="1000"/>
                <a:t>I</a:t>
              </a:r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E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</p:txBody>
        </p:sp>
        <p:sp>
          <p:nvSpPr>
            <p:cNvPr id="139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pt-BR" sz="1000"/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A</a:t>
              </a:r>
            </a:p>
            <a:p>
              <a:pPr algn="ctr" eaLnBrk="1" hangingPunct="1"/>
              <a:r>
                <a:rPr lang="en-US" altLang="pt-BR" sz="1000"/>
                <a:t>T</a:t>
              </a:r>
            </a:p>
            <a:p>
              <a:pPr algn="ctr" eaLnBrk="1" hangingPunct="1"/>
              <a:r>
                <a:rPr lang="en-US" altLang="pt-BR" sz="1000"/>
                <a:t>A</a:t>
              </a:r>
            </a:p>
          </p:txBody>
        </p:sp>
        <p:sp>
          <p:nvSpPr>
            <p:cNvPr id="140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pt-BR" sz="1000"/>
            </a:p>
            <a:p>
              <a:pPr algn="ctr" eaLnBrk="1" hangingPunct="1"/>
              <a:r>
                <a:rPr lang="en-US" altLang="pt-BR" sz="1000"/>
                <a:t>D</a:t>
              </a:r>
            </a:p>
            <a:p>
              <a:pPr algn="ctr" eaLnBrk="1" hangingPunct="1"/>
              <a:r>
                <a:rPr lang="en-US" altLang="pt-BR" sz="1000"/>
                <a:t>A</a:t>
              </a:r>
            </a:p>
            <a:p>
              <a:pPr algn="ctr" eaLnBrk="1" hangingPunct="1"/>
              <a:r>
                <a:rPr lang="en-US" altLang="pt-BR" sz="1000"/>
                <a:t>T</a:t>
              </a:r>
            </a:p>
            <a:p>
              <a:pPr algn="ctr" eaLnBrk="1" hangingPunct="1"/>
              <a:r>
                <a:rPr lang="en-US" altLang="pt-BR" sz="1000"/>
                <a:t>A</a:t>
              </a:r>
            </a:p>
          </p:txBody>
        </p:sp>
        <p:sp>
          <p:nvSpPr>
            <p:cNvPr id="141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pt-BR" sz="1000"/>
            </a:p>
            <a:p>
              <a:pPr algn="ctr" eaLnBrk="1" hangingPunct="1"/>
              <a:r>
                <a:rPr lang="en-US" altLang="pt-BR" sz="1000"/>
                <a:t>C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  <a:p>
              <a:pPr algn="ctr" eaLnBrk="1" hangingPunct="1"/>
              <a:r>
                <a:rPr lang="en-US" altLang="pt-BR" sz="1000"/>
                <a:t>N</a:t>
              </a:r>
            </a:p>
            <a:p>
              <a:pPr algn="ctr" eaLnBrk="1" hangingPunct="1"/>
              <a:r>
                <a:rPr lang="en-US" altLang="pt-BR" sz="1000"/>
                <a:t>T</a:t>
              </a:r>
            </a:p>
            <a:p>
              <a:pPr algn="ctr" eaLnBrk="1" hangingPunct="1"/>
              <a:r>
                <a:rPr lang="en-US" altLang="pt-BR" sz="1000"/>
                <a:t>R</a:t>
              </a:r>
            </a:p>
            <a:p>
              <a:pPr algn="ctr" eaLnBrk="1" hangingPunct="1"/>
              <a:r>
                <a:rPr lang="en-US" altLang="pt-BR" sz="1000"/>
                <a:t>O</a:t>
              </a:r>
            </a:p>
            <a:p>
              <a:pPr algn="ctr" eaLnBrk="1" hangingPunct="1"/>
              <a:r>
                <a:rPr lang="en-US" altLang="pt-BR" sz="1000"/>
                <a:t>L</a:t>
              </a:r>
            </a:p>
          </p:txBody>
        </p:sp>
        <p:sp>
          <p:nvSpPr>
            <p:cNvPr id="14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1</a:t>
              </a:r>
            </a:p>
          </p:txBody>
        </p:sp>
        <p:sp>
          <p:nvSpPr>
            <p:cNvPr id="150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2</a:t>
              </a:r>
            </a:p>
          </p:txBody>
        </p:sp>
        <p:sp>
          <p:nvSpPr>
            <p:cNvPr id="151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3</a:t>
              </a:r>
            </a:p>
          </p:txBody>
        </p:sp>
        <p:sp>
          <p:nvSpPr>
            <p:cNvPr id="152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4</a:t>
              </a:r>
            </a:p>
          </p:txBody>
        </p:sp>
        <p:sp>
          <p:nvSpPr>
            <p:cNvPr id="153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5</a:t>
              </a:r>
            </a:p>
          </p:txBody>
        </p:sp>
        <p:sp>
          <p:nvSpPr>
            <p:cNvPr id="154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6</a:t>
              </a:r>
            </a:p>
          </p:txBody>
        </p:sp>
        <p:sp>
          <p:nvSpPr>
            <p:cNvPr id="155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7</a:t>
              </a:r>
            </a:p>
          </p:txBody>
        </p:sp>
        <p:sp>
          <p:nvSpPr>
            <p:cNvPr id="156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8</a:t>
              </a:r>
            </a:p>
          </p:txBody>
        </p:sp>
        <p:sp>
          <p:nvSpPr>
            <p:cNvPr id="157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pt-BR" sz="1000"/>
                <a:t>9</a:t>
              </a:r>
            </a:p>
          </p:txBody>
        </p:sp>
        <p:sp>
          <p:nvSpPr>
            <p:cNvPr id="15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9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160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162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63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164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165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61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pt-BR"/>
            </a:p>
          </p:txBody>
        </p:sp>
      </p:grpSp>
      <p:grpSp>
        <p:nvGrpSpPr>
          <p:cNvPr id="166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167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8900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de Acesso: </a:t>
            </a:r>
            <a:r>
              <a:rPr lang="pt-BR" dirty="0" err="1"/>
              <a:t>Tv</a:t>
            </a:r>
            <a:r>
              <a:rPr lang="pt-BR" dirty="0"/>
              <a:t> a cabo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2925" y="4182256"/>
            <a:ext cx="7772400" cy="2397735"/>
          </a:xfrm>
        </p:spPr>
        <p:txBody>
          <a:bodyPr/>
          <a:lstStyle/>
          <a:p>
            <a:r>
              <a:rPr lang="pt-BR" sz="2000" dirty="0">
                <a:solidFill>
                  <a:schemeClr val="accent2"/>
                </a:solidFill>
              </a:rPr>
              <a:t>HFC: híbrido coaxial/fibra</a:t>
            </a:r>
          </a:p>
          <a:p>
            <a:pPr lvl="1"/>
            <a:r>
              <a:rPr lang="pt-BR" sz="1800" dirty="0"/>
              <a:t>assimétrico: até 30Mbps descida (</a:t>
            </a:r>
            <a:r>
              <a:rPr lang="pt-BR" sz="1800" i="1" dirty="0" err="1"/>
              <a:t>downstream</a:t>
            </a:r>
            <a:r>
              <a:rPr lang="pt-BR" sz="1800" dirty="0"/>
              <a:t>), 2 Mbps subida (</a:t>
            </a:r>
            <a:r>
              <a:rPr lang="pt-BR" sz="1800" i="1" dirty="0" err="1"/>
              <a:t>upstream</a:t>
            </a:r>
            <a:r>
              <a:rPr lang="pt-BR" sz="1800" dirty="0"/>
              <a:t>).</a:t>
            </a:r>
          </a:p>
          <a:p>
            <a:r>
              <a:rPr lang="pt-BR" sz="2000" dirty="0">
                <a:solidFill>
                  <a:schemeClr val="accent2"/>
                </a:solidFill>
              </a:rPr>
              <a:t>rede </a:t>
            </a:r>
            <a:r>
              <a:rPr lang="pt-BR" sz="2000" dirty="0"/>
              <a:t>de cabos e fibra conectam as residências ao roteador do ISP</a:t>
            </a:r>
          </a:p>
          <a:p>
            <a:pPr lvl="1"/>
            <a:r>
              <a:rPr lang="pt-BR" sz="1800" dirty="0">
                <a:solidFill>
                  <a:srgbClr val="FF0000"/>
                </a:solidFill>
              </a:rPr>
              <a:t>acesso compartilhado </a:t>
            </a:r>
            <a:r>
              <a:rPr lang="pt-BR" sz="1800" dirty="0"/>
              <a:t>das residências ao roteador</a:t>
            </a:r>
          </a:p>
          <a:p>
            <a:pPr lvl="1"/>
            <a:r>
              <a:rPr lang="pt-BR" sz="1800" dirty="0"/>
              <a:t>ao contrário do DSL, que tem </a:t>
            </a:r>
            <a:r>
              <a:rPr lang="pt-BR" sz="1800" dirty="0">
                <a:solidFill>
                  <a:srgbClr val="FF0000"/>
                </a:solidFill>
              </a:rPr>
              <a:t>acesso dedicado</a:t>
            </a:r>
            <a:endParaRPr lang="pt-BR" sz="18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169" name="Group 5"/>
          <p:cNvGrpSpPr>
            <a:grpSpLocks/>
          </p:cNvGrpSpPr>
          <p:nvPr/>
        </p:nvGrpSpPr>
        <p:grpSpPr bwMode="auto">
          <a:xfrm>
            <a:off x="554037" y="2290762"/>
            <a:ext cx="2944813" cy="1631949"/>
            <a:chOff x="349" y="1443"/>
            <a:chExt cx="1855" cy="1028"/>
          </a:xfrm>
        </p:grpSpPr>
        <p:sp>
          <p:nvSpPr>
            <p:cNvPr id="170" name="Text Box 6"/>
            <p:cNvSpPr txBox="1">
              <a:spLocks noChangeArrowheads="1"/>
            </p:cNvSpPr>
            <p:nvPr/>
          </p:nvSpPr>
          <p:spPr bwMode="auto">
            <a:xfrm>
              <a:off x="349" y="1885"/>
              <a:ext cx="1855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dados e TV transmitidos em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frequências diferentes sobre a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rede de distribuição de cabo 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>
                  <a:solidFill>
                    <a:srgbClr val="FF0000"/>
                  </a:solidFill>
                </a:rPr>
                <a:t>compartilhada</a:t>
              </a:r>
            </a:p>
          </p:txBody>
        </p:sp>
        <p:sp>
          <p:nvSpPr>
            <p:cNvPr id="171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72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73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74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pt-BR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pt-BR" sz="1400"/>
              <a:t>modem</a:t>
            </a:r>
          </a:p>
        </p:txBody>
      </p:sp>
      <p:sp>
        <p:nvSpPr>
          <p:cNvPr id="175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pt-BR" sz="1400"/>
              <a:t>splitter</a:t>
            </a:r>
          </a:p>
        </p:txBody>
      </p:sp>
      <p:grpSp>
        <p:nvGrpSpPr>
          <p:cNvPr id="176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177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78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79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80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81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82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83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84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85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86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8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8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189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90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191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9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193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199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00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01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02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03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04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194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96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7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198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5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06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07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08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0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210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17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18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19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20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21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211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2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13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215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22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2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2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2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2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22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3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3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3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3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3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22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3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23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39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40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41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2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4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244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50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1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2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3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4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55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245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47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8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249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56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57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58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59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60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6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grpSp>
            <p:nvGrpSpPr>
              <p:cNvPr id="262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68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69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70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71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72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273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pic>
            <p:nvPicPr>
              <p:cNvPr id="263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65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267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74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75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6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7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8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9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0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latin typeface="Times New Roman" pitchFamily="18" charset="0"/>
            </a:endParaRPr>
          </a:p>
        </p:txBody>
      </p:sp>
      <p:sp>
        <p:nvSpPr>
          <p:cNvPr id="281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pt-BR" sz="1600"/>
              <a:t>cable headend</a:t>
            </a:r>
          </a:p>
        </p:txBody>
      </p:sp>
      <p:sp>
        <p:nvSpPr>
          <p:cNvPr id="282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83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84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5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6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7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8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pt-BR" sz="1600"/>
              <a:t>CMTS</a:t>
            </a:r>
          </a:p>
        </p:txBody>
      </p:sp>
      <p:sp>
        <p:nvSpPr>
          <p:cNvPr id="289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grpSp>
        <p:nvGrpSpPr>
          <p:cNvPr id="290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91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45855 w 765"/>
                <a:gd name="T1" fmla="*/ 931 h 459"/>
                <a:gd name="T2" fmla="*/ 99268 w 765"/>
                <a:gd name="T3" fmla="*/ 6562 h 459"/>
                <a:gd name="T4" fmla="*/ 32950 w 765"/>
                <a:gd name="T5" fmla="*/ 9426 h 459"/>
                <a:gd name="T6" fmla="*/ 4821 w 765"/>
                <a:gd name="T7" fmla="*/ 31576 h 459"/>
                <a:gd name="T8" fmla="*/ 61950 w 765"/>
                <a:gd name="T9" fmla="*/ 41713 h 459"/>
                <a:gd name="T10" fmla="*/ 119240 w 765"/>
                <a:gd name="T11" fmla="*/ 40071 h 459"/>
                <a:gd name="T12" fmla="*/ 201010 w 765"/>
                <a:gd name="T13" fmla="*/ 41713 h 459"/>
                <a:gd name="T14" fmla="*/ 240274 w 765"/>
                <a:gd name="T15" fmla="*/ 40797 h 459"/>
                <a:gd name="T16" fmla="*/ 258901 w 765"/>
                <a:gd name="T17" fmla="*/ 34980 h 459"/>
                <a:gd name="T18" fmla="*/ 258196 w 765"/>
                <a:gd name="T19" fmla="*/ 14847 h 459"/>
                <a:gd name="T20" fmla="*/ 227858 w 765"/>
                <a:gd name="T21" fmla="*/ 3221 h 459"/>
                <a:gd name="T22" fmla="*/ 145855 w 765"/>
                <a:gd name="T23" fmla="*/ 93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2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3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4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5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6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7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98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3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31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34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5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32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3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32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23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6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7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24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31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1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1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15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18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19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16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30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0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0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07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10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11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08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9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02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800"/>
                <a:t>ISP</a:t>
              </a:r>
            </a:p>
          </p:txBody>
        </p:sp>
      </p:grpSp>
      <p:sp>
        <p:nvSpPr>
          <p:cNvPr id="336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337" name="Group 175"/>
          <p:cNvGrpSpPr>
            <a:grpSpLocks/>
          </p:cNvGrpSpPr>
          <p:nvPr/>
        </p:nvGrpSpPr>
        <p:grpSpPr bwMode="auto">
          <a:xfrm>
            <a:off x="6210303" y="2355850"/>
            <a:ext cx="2517776" cy="720725"/>
            <a:chOff x="3912" y="1484"/>
            <a:chExt cx="1586" cy="454"/>
          </a:xfrm>
        </p:grpSpPr>
        <p:sp>
          <p:nvSpPr>
            <p:cNvPr id="338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339" name="Text Box 177"/>
            <p:cNvSpPr txBox="1">
              <a:spLocks noChangeArrowheads="1"/>
            </p:cNvSpPr>
            <p:nvPr/>
          </p:nvSpPr>
          <p:spPr bwMode="auto">
            <a:xfrm>
              <a:off x="4425" y="1484"/>
              <a:ext cx="1073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Sistema de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terminação de 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i="1" dirty="0"/>
                <a:t>modems a cabo </a:t>
              </a:r>
            </a:p>
          </p:txBody>
        </p:sp>
      </p:grpSp>
      <p:grpSp>
        <p:nvGrpSpPr>
          <p:cNvPr id="340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341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2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024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Redes de acesso: rede doméstica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8" name="AutoShape 99"/>
          <p:cNvSpPr>
            <a:spLocks noChangeArrowheads="1"/>
          </p:cNvSpPr>
          <p:nvPr/>
        </p:nvSpPr>
        <p:spPr bwMode="auto">
          <a:xfrm>
            <a:off x="888973" y="126380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sp>
        <p:nvSpPr>
          <p:cNvPr id="89" name="Text Box 26"/>
          <p:cNvSpPr txBox="1">
            <a:spLocks noChangeArrowheads="1"/>
          </p:cNvSpPr>
          <p:nvPr/>
        </p:nvSpPr>
        <p:spPr bwMode="auto">
          <a:xfrm>
            <a:off x="6040410" y="3283105"/>
            <a:ext cx="289718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pt-BR" altLang="pt-BR" sz="2000" dirty="0"/>
              <a:t>de/para ponto final</a:t>
            </a:r>
          </a:p>
          <a:p>
            <a:pPr algn="ctr">
              <a:lnSpc>
                <a:spcPct val="85000"/>
              </a:lnSpc>
            </a:pPr>
            <a:r>
              <a:rPr lang="pt-BR" altLang="pt-BR" sz="2000" dirty="0"/>
              <a:t>ou central telefônica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1323948" y="201786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grpSp>
        <p:nvGrpSpPr>
          <p:cNvPr id="91" name="Group 105"/>
          <p:cNvGrpSpPr>
            <a:grpSpLocks/>
          </p:cNvGrpSpPr>
          <p:nvPr/>
        </p:nvGrpSpPr>
        <p:grpSpPr bwMode="auto">
          <a:xfrm>
            <a:off x="4422748" y="3357718"/>
            <a:ext cx="3000375" cy="361950"/>
            <a:chOff x="2434" y="2109"/>
            <a:chExt cx="1890" cy="228"/>
          </a:xfrm>
        </p:grpSpPr>
        <p:grpSp>
          <p:nvGrpSpPr>
            <p:cNvPr id="92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5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/>
              </a:p>
            </p:txBody>
          </p:sp>
          <p:sp>
            <p:nvSpPr>
              <p:cNvPr id="96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/>
              </a:p>
            </p:txBody>
          </p:sp>
          <p:sp>
            <p:nvSpPr>
              <p:cNvPr id="97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/>
              </a:p>
            </p:txBody>
          </p:sp>
          <p:sp>
            <p:nvSpPr>
              <p:cNvPr id="98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/>
              </a:p>
            </p:txBody>
          </p:sp>
          <p:sp>
            <p:nvSpPr>
              <p:cNvPr id="99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dirty="0"/>
              </a:p>
            </p:txBody>
          </p:sp>
          <p:sp>
            <p:nvSpPr>
              <p:cNvPr id="100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dirty="0"/>
              </a:p>
            </p:txBody>
          </p:sp>
        </p:grpSp>
        <p:sp>
          <p:nvSpPr>
            <p:cNvPr id="93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4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01" name="Group 107"/>
          <p:cNvGrpSpPr>
            <a:grpSpLocks/>
          </p:cNvGrpSpPr>
          <p:nvPr/>
        </p:nvGrpSpPr>
        <p:grpSpPr bwMode="auto">
          <a:xfrm>
            <a:off x="3408335" y="3332318"/>
            <a:ext cx="1065213" cy="455612"/>
            <a:chOff x="2356" y="1300"/>
            <a:chExt cx="555" cy="194"/>
          </a:xfrm>
        </p:grpSpPr>
        <p:sp>
          <p:nvSpPr>
            <p:cNvPr id="10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>
                <a:latin typeface="Times New Roman" pitchFamily="18" charset="0"/>
              </a:endParaRPr>
            </a:p>
          </p:txBody>
        </p:sp>
        <p:sp>
          <p:nvSpPr>
            <p:cNvPr id="10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 dirty="0">
                <a:latin typeface="Times New Roman" pitchFamily="18" charset="0"/>
              </a:endParaRPr>
            </a:p>
          </p:txBody>
        </p:sp>
        <p:sp>
          <p:nvSpPr>
            <p:cNvPr id="10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dirty="0">
                <a:latin typeface="Times New Roman" pitchFamily="18" charset="0"/>
              </a:endParaRPr>
            </a:p>
          </p:txBody>
        </p:sp>
        <p:grpSp>
          <p:nvGrpSpPr>
            <p:cNvPr id="105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8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09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106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7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10" name="Line 116"/>
          <p:cNvSpPr>
            <a:spLocks noChangeShapeType="1"/>
          </p:cNvSpPr>
          <p:nvPr/>
        </p:nvSpPr>
        <p:spPr bwMode="auto">
          <a:xfrm flipH="1">
            <a:off x="2570135" y="356885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grpSp>
        <p:nvGrpSpPr>
          <p:cNvPr id="111" name="Group 119"/>
          <p:cNvGrpSpPr>
            <a:grpSpLocks/>
          </p:cNvGrpSpPr>
          <p:nvPr/>
        </p:nvGrpSpPr>
        <p:grpSpPr bwMode="auto">
          <a:xfrm>
            <a:off x="1949423" y="2989418"/>
            <a:ext cx="1068387" cy="820737"/>
            <a:chOff x="2967" y="478"/>
            <a:chExt cx="788" cy="625"/>
          </a:xfrm>
        </p:grpSpPr>
        <p:pic>
          <p:nvPicPr>
            <p:cNvPr id="112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121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" name="Line 122"/>
          <p:cNvSpPr>
            <a:spLocks noChangeShapeType="1"/>
          </p:cNvSpPr>
          <p:nvPr/>
        </p:nvSpPr>
        <p:spPr bwMode="auto">
          <a:xfrm flipH="1" flipV="1">
            <a:off x="3890935" y="287194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grpSp>
        <p:nvGrpSpPr>
          <p:cNvPr id="115" name="Group 138"/>
          <p:cNvGrpSpPr>
            <a:grpSpLocks/>
          </p:cNvGrpSpPr>
          <p:nvPr/>
        </p:nvGrpSpPr>
        <p:grpSpPr bwMode="auto">
          <a:xfrm>
            <a:off x="5460973" y="3808568"/>
            <a:ext cx="2527300" cy="1268412"/>
            <a:chOff x="3355" y="2333"/>
            <a:chExt cx="1592" cy="799"/>
          </a:xfrm>
        </p:grpSpPr>
        <p:sp>
          <p:nvSpPr>
            <p:cNvPr id="116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pt-BR" altLang="pt-BR" sz="1800" dirty="0"/>
                <a:t>modem a cabo ou DSL</a:t>
              </a:r>
            </a:p>
          </p:txBody>
        </p:sp>
        <p:sp>
          <p:nvSpPr>
            <p:cNvPr id="117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18" name="Group 139"/>
          <p:cNvGrpSpPr>
            <a:grpSpLocks/>
          </p:cNvGrpSpPr>
          <p:nvPr/>
        </p:nvGrpSpPr>
        <p:grpSpPr bwMode="auto">
          <a:xfrm>
            <a:off x="4195735" y="3800630"/>
            <a:ext cx="2593975" cy="1778000"/>
            <a:chOff x="2558" y="2328"/>
            <a:chExt cx="1634" cy="1120"/>
          </a:xfrm>
        </p:grpSpPr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pt-BR" altLang="pt-BR" sz="1800" dirty="0"/>
                <a:t>rotador, firewall, NAT</a:t>
              </a:r>
            </a:p>
          </p:txBody>
        </p:sp>
        <p:sp>
          <p:nvSpPr>
            <p:cNvPr id="120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21" name="Group 141"/>
          <p:cNvGrpSpPr>
            <a:grpSpLocks/>
          </p:cNvGrpSpPr>
          <p:nvPr/>
        </p:nvGrpSpPr>
        <p:grpSpPr bwMode="auto">
          <a:xfrm>
            <a:off x="3740123" y="4681693"/>
            <a:ext cx="3470275" cy="1394538"/>
            <a:chOff x="2062" y="2532"/>
            <a:chExt cx="2186" cy="1212"/>
          </a:xfrm>
        </p:grpSpPr>
        <p:sp>
          <p:nvSpPr>
            <p:cNvPr id="122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23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2186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pt-BR" altLang="pt-BR" sz="1800" dirty="0"/>
                <a:t>Ethernet cabeada (100 Mbps)</a:t>
              </a:r>
            </a:p>
          </p:txBody>
        </p:sp>
      </p:grpSp>
      <p:grpSp>
        <p:nvGrpSpPr>
          <p:cNvPr id="124" name="Group 140"/>
          <p:cNvGrpSpPr>
            <a:grpSpLocks/>
          </p:cNvGrpSpPr>
          <p:nvPr/>
        </p:nvGrpSpPr>
        <p:grpSpPr bwMode="auto">
          <a:xfrm>
            <a:off x="404785" y="3830792"/>
            <a:ext cx="2120899" cy="2047874"/>
            <a:chOff x="170" y="2347"/>
            <a:chExt cx="1336" cy="1290"/>
          </a:xfrm>
        </p:grpSpPr>
        <p:sp>
          <p:nvSpPr>
            <p:cNvPr id="125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26" name="Text Box 39"/>
            <p:cNvSpPr txBox="1">
              <a:spLocks noChangeArrowheads="1"/>
            </p:cNvSpPr>
            <p:nvPr/>
          </p:nvSpPr>
          <p:spPr bwMode="auto">
            <a:xfrm>
              <a:off x="170" y="3300"/>
              <a:ext cx="1336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pt-BR" altLang="pt-BR" sz="1800" dirty="0"/>
                <a:t>ponto de acesso</a:t>
              </a:r>
            </a:p>
            <a:p>
              <a:pPr algn="r">
                <a:lnSpc>
                  <a:spcPct val="80000"/>
                </a:lnSpc>
              </a:pPr>
              <a:r>
                <a:rPr lang="pt-BR" altLang="pt-BR" sz="1800" dirty="0"/>
                <a:t>sem fio (54 Mbps)</a:t>
              </a:r>
            </a:p>
          </p:txBody>
        </p:sp>
      </p:grpSp>
      <p:sp>
        <p:nvSpPr>
          <p:cNvPr id="127" name="Text Box 142"/>
          <p:cNvSpPr txBox="1">
            <a:spLocks noChangeArrowheads="1"/>
          </p:cNvSpPr>
          <p:nvPr/>
        </p:nvSpPr>
        <p:spPr bwMode="auto">
          <a:xfrm>
            <a:off x="764431" y="1408268"/>
            <a:ext cx="15120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2000" dirty="0"/>
              <a:t>dispositivos</a:t>
            </a:r>
          </a:p>
          <a:p>
            <a:pPr algn="ctr"/>
            <a:r>
              <a:rPr lang="pt-BR" altLang="pt-BR" sz="2000" dirty="0"/>
              <a:t>sem fio</a:t>
            </a:r>
          </a:p>
        </p:txBody>
      </p:sp>
      <p:grpSp>
        <p:nvGrpSpPr>
          <p:cNvPr id="128" name="Group 143"/>
          <p:cNvGrpSpPr>
            <a:grpSpLocks/>
          </p:cNvGrpSpPr>
          <p:nvPr/>
        </p:nvGrpSpPr>
        <p:grpSpPr bwMode="auto">
          <a:xfrm>
            <a:off x="1519210" y="2059143"/>
            <a:ext cx="733425" cy="758825"/>
            <a:chOff x="2751" y="1851"/>
            <a:chExt cx="462" cy="478"/>
          </a:xfrm>
        </p:grpSpPr>
        <p:pic>
          <p:nvPicPr>
            <p:cNvPr id="129" name="Picture 144" descr="iphone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145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1" name="Line 146"/>
          <p:cNvSpPr>
            <a:spLocks noChangeShapeType="1"/>
          </p:cNvSpPr>
          <p:nvPr/>
        </p:nvSpPr>
        <p:spPr bwMode="auto">
          <a:xfrm>
            <a:off x="3814735" y="378475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132" name="Oval 147"/>
          <p:cNvSpPr>
            <a:spLocks noChangeArrowheads="1"/>
          </p:cNvSpPr>
          <p:nvPr/>
        </p:nvSpPr>
        <p:spPr bwMode="auto">
          <a:xfrm>
            <a:off x="1416023" y="290686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  <p:grpSp>
        <p:nvGrpSpPr>
          <p:cNvPr id="133" name="Group 150"/>
          <p:cNvGrpSpPr>
            <a:grpSpLocks/>
          </p:cNvGrpSpPr>
          <p:nvPr/>
        </p:nvGrpSpPr>
        <p:grpSpPr bwMode="auto">
          <a:xfrm>
            <a:off x="41249" y="3637118"/>
            <a:ext cx="1860551" cy="930275"/>
            <a:chOff x="-59" y="2225"/>
            <a:chExt cx="1172" cy="586"/>
          </a:xfrm>
        </p:grpSpPr>
        <p:sp>
          <p:nvSpPr>
            <p:cNvPr id="134" name="Text Box 148"/>
            <p:cNvSpPr txBox="1">
              <a:spLocks noChangeArrowheads="1"/>
            </p:cNvSpPr>
            <p:nvPr/>
          </p:nvSpPr>
          <p:spPr bwMode="auto">
            <a:xfrm>
              <a:off x="-59" y="2357"/>
              <a:ext cx="117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pt-BR" altLang="pt-BR" sz="1600" dirty="0"/>
                <a:t>frequentemente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dirty="0"/>
                <a:t>combinados numa</a:t>
              </a:r>
            </a:p>
            <a:p>
              <a:pPr algn="r">
                <a:lnSpc>
                  <a:spcPct val="85000"/>
                </a:lnSpc>
              </a:pPr>
              <a:r>
                <a:rPr lang="pt-BR" altLang="pt-BR" sz="1600" dirty="0"/>
                <a:t>mesma caixa</a:t>
              </a:r>
            </a:p>
          </p:txBody>
        </p:sp>
        <p:sp>
          <p:nvSpPr>
            <p:cNvPr id="135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36" name="Group 151"/>
          <p:cNvGrpSpPr>
            <a:grpSpLocks/>
          </p:cNvGrpSpPr>
          <p:nvPr/>
        </p:nvGrpSpPr>
        <p:grpSpPr bwMode="auto">
          <a:xfrm>
            <a:off x="2514573" y="1671793"/>
            <a:ext cx="954087" cy="1027112"/>
            <a:chOff x="877" y="1008"/>
            <a:chExt cx="2747" cy="2591"/>
          </a:xfrm>
        </p:grpSpPr>
        <p:pic>
          <p:nvPicPr>
            <p:cNvPr id="137" name="Picture 152" descr="antenna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53" descr="laptop_keyboar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40" name="Picture 155" descr="scre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2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4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5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147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54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55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56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57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58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59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148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9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50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51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52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53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60" name="Group 175"/>
          <p:cNvGrpSpPr>
            <a:grpSpLocks/>
          </p:cNvGrpSpPr>
          <p:nvPr/>
        </p:nvGrpSpPr>
        <p:grpSpPr bwMode="auto">
          <a:xfrm>
            <a:off x="3284510" y="2136930"/>
            <a:ext cx="1123950" cy="862013"/>
            <a:chOff x="-44" y="1473"/>
            <a:chExt cx="981" cy="1105"/>
          </a:xfrm>
        </p:grpSpPr>
        <p:pic>
          <p:nvPicPr>
            <p:cNvPr id="161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 dirty="0"/>
            </a:p>
          </p:txBody>
        </p:sp>
      </p:grpSp>
      <p:grpSp>
        <p:nvGrpSpPr>
          <p:cNvPr id="163" name="Group 178"/>
          <p:cNvGrpSpPr>
            <a:grpSpLocks/>
          </p:cNvGrpSpPr>
          <p:nvPr/>
        </p:nvGrpSpPr>
        <p:grpSpPr bwMode="auto">
          <a:xfrm>
            <a:off x="3225773" y="3943505"/>
            <a:ext cx="849312" cy="712788"/>
            <a:chOff x="-44" y="1473"/>
            <a:chExt cx="981" cy="1105"/>
          </a:xfrm>
        </p:grpSpPr>
        <p:pic>
          <p:nvPicPr>
            <p:cNvPr id="164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583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27" grpId="0"/>
      <p:bldP spid="1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379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D1DB3F-6E7B-4C0C-8E72-D72391F34AA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/>
            </a:pPr>
            <a:r>
              <a:rPr lang="pt-BR" sz="3200" dirty="0"/>
              <a:t>Redes de Computadores e a Internet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/>
            </a:pPr>
            <a:r>
              <a:rPr lang="pt-BR" sz="3200" dirty="0"/>
              <a:t>Camada de Aplicação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/>
            </a:pPr>
            <a:r>
              <a:rPr lang="pt-BR" sz="3200" dirty="0"/>
              <a:t>Camada de Transporte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 startAt="4"/>
            </a:pPr>
            <a:r>
              <a:rPr lang="pt-BR" sz="3200" dirty="0"/>
              <a:t>Camada de Rede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 startAt="4"/>
            </a:pPr>
            <a:r>
              <a:rPr lang="pt-BR" sz="3200" dirty="0"/>
              <a:t>Camada de Enlace: Enlace, Redes de Acesso e Redes Locais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 startAt="4"/>
            </a:pPr>
            <a:r>
              <a:rPr lang="pt-BR" sz="3200" dirty="0"/>
              <a:t>Redes Sem Fio (</a:t>
            </a:r>
            <a:r>
              <a:rPr lang="pt-BR" sz="3200" i="1" dirty="0"/>
              <a:t>Wireless</a:t>
            </a:r>
            <a:r>
              <a:rPr lang="pt-BR" sz="3200" dirty="0"/>
              <a:t>) e Móveis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 startAt="4"/>
            </a:pPr>
            <a:r>
              <a:rPr lang="pt-BR" sz="3200" dirty="0">
                <a:solidFill>
                  <a:schemeClr val="bg1">
                    <a:lumMod val="75000"/>
                  </a:schemeClr>
                </a:solidFill>
              </a:rPr>
              <a:t>Redes Multimídia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 startAt="4"/>
            </a:pPr>
            <a:r>
              <a:rPr lang="pt-BR" sz="3200" dirty="0">
                <a:solidFill>
                  <a:schemeClr val="bg1">
                    <a:lumMod val="75000"/>
                  </a:schemeClr>
                </a:solidFill>
              </a:rPr>
              <a:t>Segurança em Redes</a:t>
            </a:r>
          </a:p>
          <a:p>
            <a:pPr marL="533400" indent="-533400">
              <a:lnSpc>
                <a:spcPct val="80000"/>
              </a:lnSpc>
              <a:buFont typeface="ZapfDingbats" pitchFamily="82" charset="0"/>
              <a:buAutoNum type="arabicPeriod" startAt="4"/>
            </a:pPr>
            <a:r>
              <a:rPr lang="pt-BR" sz="3200" dirty="0">
                <a:solidFill>
                  <a:schemeClr val="bg1">
                    <a:lumMod val="75000"/>
                  </a:schemeClr>
                </a:solidFill>
              </a:rPr>
              <a:t>Gerenciamentos de Redes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80816" cy="1143000"/>
          </a:xfrm>
        </p:spPr>
        <p:txBody>
          <a:bodyPr/>
          <a:lstStyle/>
          <a:p>
            <a:r>
              <a:rPr lang="pt-BR" sz="3200" dirty="0"/>
              <a:t>Redes de acesso corporativas (Ethernet)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4624595"/>
            <a:ext cx="8017042" cy="1536362"/>
          </a:xfrm>
        </p:spPr>
        <p:txBody>
          <a:bodyPr/>
          <a:lstStyle/>
          <a:p>
            <a:r>
              <a:rPr lang="pt-BR" sz="2000" dirty="0"/>
              <a:t>Usado tipicamente em empresas, universidades, etc.</a:t>
            </a:r>
          </a:p>
          <a:p>
            <a:r>
              <a:rPr lang="pt-BR" sz="2000" dirty="0"/>
              <a:t>Ethernet de 10Mbps, 100Mbps, 1Gbps e 10Gbps</a:t>
            </a:r>
          </a:p>
          <a:p>
            <a:r>
              <a:rPr lang="pt-BR" sz="2000" dirty="0"/>
              <a:t>Hoje tipicamente os sistemas terminais se conectam a switches Ethernet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5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6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7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58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244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45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46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7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48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sp>
        <p:nvSpPr>
          <p:cNvPr id="59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61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242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219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222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3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29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36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7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9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0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1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0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196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99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06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13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4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6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7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8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7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173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76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83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90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1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2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3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4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5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84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" name="Group 296"/>
          <p:cNvGrpSpPr>
            <a:grpSpLocks/>
          </p:cNvGrpSpPr>
          <p:nvPr/>
        </p:nvGrpSpPr>
        <p:grpSpPr bwMode="auto">
          <a:xfrm>
            <a:off x="-521142" y="1851038"/>
            <a:ext cx="6117080" cy="479427"/>
            <a:chOff x="2907" y="1300"/>
            <a:chExt cx="6117080" cy="194"/>
          </a:xfrm>
        </p:grpSpPr>
        <p:sp>
          <p:nvSpPr>
            <p:cNvPr id="165" name="Oval 407"/>
            <p:cNvSpPr>
              <a:spLocks noChangeArrowheads="1"/>
            </p:cNvSpPr>
            <p:nvPr/>
          </p:nvSpPr>
          <p:spPr bwMode="auto">
            <a:xfrm>
              <a:off x="4955276" y="1385"/>
              <a:ext cx="1158404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66" name="Rectangle 410"/>
            <p:cNvSpPr>
              <a:spLocks noChangeArrowheads="1"/>
            </p:cNvSpPr>
            <p:nvPr/>
          </p:nvSpPr>
          <p:spPr bwMode="auto">
            <a:xfrm>
              <a:off x="4955276" y="1374"/>
              <a:ext cx="1164711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67" name="Oval 411"/>
            <p:cNvSpPr>
              <a:spLocks noChangeArrowheads="1"/>
            </p:cNvSpPr>
            <p:nvPr/>
          </p:nvSpPr>
          <p:spPr bwMode="auto">
            <a:xfrm>
              <a:off x="4953174" y="1300"/>
              <a:ext cx="1158404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68" name="Group 300"/>
            <p:cNvGrpSpPr>
              <a:grpSpLocks/>
            </p:cNvGrpSpPr>
            <p:nvPr/>
          </p:nvGrpSpPr>
          <p:grpSpPr bwMode="auto">
            <a:xfrm>
              <a:off x="5188639" y="1332"/>
              <a:ext cx="651733" cy="60"/>
              <a:chOff x="2468" y="1332"/>
              <a:chExt cx="310" cy="60"/>
            </a:xfrm>
          </p:grpSpPr>
          <p:sp>
            <p:nvSpPr>
              <p:cNvPr id="171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2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69" name="Line 303"/>
            <p:cNvSpPr>
              <a:spLocks noChangeShapeType="1"/>
            </p:cNvSpPr>
            <p:nvPr/>
          </p:nvSpPr>
          <p:spPr bwMode="auto">
            <a:xfrm>
              <a:off x="4955276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6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7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8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69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133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35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38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3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64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39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40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1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62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41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42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43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9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60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44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5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7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58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46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47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0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2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3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4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0000"/>
                </a:solidFill>
              </a:endParaRPr>
            </a:p>
          </p:txBody>
        </p:sp>
        <p:sp>
          <p:nvSpPr>
            <p:cNvPr id="155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6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70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1" name="Text Box 343"/>
          <p:cNvSpPr txBox="1">
            <a:spLocks noChangeArrowheads="1"/>
          </p:cNvSpPr>
          <p:nvPr/>
        </p:nvSpPr>
        <p:spPr bwMode="auto">
          <a:xfrm>
            <a:off x="3045894" y="3538538"/>
            <a:ext cx="12234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pt-BR" sz="2000" dirty="0"/>
              <a:t>switch</a:t>
            </a:r>
          </a:p>
          <a:p>
            <a:pPr algn="ctr">
              <a:lnSpc>
                <a:spcPct val="85000"/>
              </a:lnSpc>
            </a:pPr>
            <a:r>
              <a:rPr lang="en-US" altLang="pt-BR" sz="2000" dirty="0"/>
              <a:t>Ethernet </a:t>
            </a:r>
          </a:p>
        </p:txBody>
      </p:sp>
      <p:sp>
        <p:nvSpPr>
          <p:cNvPr id="72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3" name="Text Box 345"/>
          <p:cNvSpPr txBox="1">
            <a:spLocks noChangeArrowheads="1"/>
          </p:cNvSpPr>
          <p:nvPr/>
        </p:nvSpPr>
        <p:spPr bwMode="auto">
          <a:xfrm>
            <a:off x="5209109" y="3611255"/>
            <a:ext cx="29787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pt-BR" sz="2000" dirty="0" err="1"/>
              <a:t>servidores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institucionais</a:t>
            </a:r>
            <a:r>
              <a:rPr lang="en-US" altLang="pt-BR" sz="2000" dirty="0"/>
              <a:t>,</a:t>
            </a:r>
          </a:p>
          <a:p>
            <a:pPr algn="ctr">
              <a:lnSpc>
                <a:spcPct val="85000"/>
              </a:lnSpc>
            </a:pPr>
            <a:r>
              <a:rPr lang="en-US" altLang="pt-BR" sz="2000" dirty="0" err="1"/>
              <a:t>correio</a:t>
            </a:r>
            <a:r>
              <a:rPr lang="en-US" altLang="pt-BR" sz="2000" dirty="0"/>
              <a:t> e web</a:t>
            </a:r>
          </a:p>
        </p:txBody>
      </p:sp>
      <p:sp>
        <p:nvSpPr>
          <p:cNvPr id="74" name="Text Box 346"/>
          <p:cNvSpPr txBox="1">
            <a:spLocks noChangeArrowheads="1"/>
          </p:cNvSpPr>
          <p:nvPr/>
        </p:nvSpPr>
        <p:spPr bwMode="auto">
          <a:xfrm>
            <a:off x="6150979" y="2986088"/>
            <a:ext cx="2550698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pt-BR" sz="2000" dirty="0" err="1"/>
              <a:t>roteador</a:t>
            </a:r>
            <a:r>
              <a:rPr lang="en-US" altLang="pt-BR" sz="2000" dirty="0"/>
              <a:t> </a:t>
            </a:r>
            <a:r>
              <a:rPr lang="en-US" altLang="pt-BR" sz="2000" dirty="0" err="1"/>
              <a:t>institucional</a:t>
            </a:r>
            <a:endParaRPr lang="en-US" altLang="pt-BR" sz="2000" dirty="0"/>
          </a:p>
        </p:txBody>
      </p:sp>
      <p:sp>
        <p:nvSpPr>
          <p:cNvPr id="75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6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7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8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9" name="Text Box 351"/>
          <p:cNvSpPr txBox="1">
            <a:spLocks noChangeArrowheads="1"/>
          </p:cNvSpPr>
          <p:nvPr/>
        </p:nvSpPr>
        <p:spPr bwMode="auto">
          <a:xfrm>
            <a:off x="6480542" y="2171436"/>
            <a:ext cx="249799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pt-BR" sz="2000" dirty="0"/>
              <a:t>Enlace </a:t>
            </a:r>
            <a:r>
              <a:rPr lang="en-US" altLang="pt-BR" sz="2000" dirty="0" err="1"/>
              <a:t>institucional</a:t>
            </a:r>
            <a:endParaRPr lang="en-US" altLang="pt-BR" sz="2000" dirty="0"/>
          </a:p>
          <a:p>
            <a:pPr algn="ctr">
              <a:lnSpc>
                <a:spcPct val="85000"/>
              </a:lnSpc>
            </a:pPr>
            <a:r>
              <a:rPr lang="en-US" altLang="pt-BR" sz="2000" dirty="0" err="1"/>
              <a:t>para</a:t>
            </a:r>
            <a:r>
              <a:rPr lang="en-US" altLang="pt-BR" sz="2000" dirty="0"/>
              <a:t> o ISP (Internet)</a:t>
            </a:r>
          </a:p>
          <a:p>
            <a:pPr algn="ctr">
              <a:lnSpc>
                <a:spcPct val="85000"/>
              </a:lnSpc>
            </a:pPr>
            <a:endParaRPr lang="en-US" altLang="pt-BR" sz="2000" dirty="0"/>
          </a:p>
        </p:txBody>
      </p:sp>
      <p:grpSp>
        <p:nvGrpSpPr>
          <p:cNvPr id="80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128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29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30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1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132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sp>
        <p:nvSpPr>
          <p:cNvPr id="81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82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96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98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9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01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6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27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02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03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4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25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04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05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106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2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23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07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08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0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21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109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0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1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2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3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4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5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6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7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0000"/>
                </a:solidFill>
              </a:endParaRPr>
            </a:p>
          </p:txBody>
        </p:sp>
        <p:sp>
          <p:nvSpPr>
            <p:cNvPr id="118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9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83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84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94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85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92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86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90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87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88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/>
              <a:t>Redes de acesso sem fio </a:t>
            </a:r>
            <a:r>
              <a:rPr lang="pt-BR" sz="3200" i="1"/>
              <a:t>(wireless)</a:t>
            </a:r>
            <a:endParaRPr lang="pt-BR"/>
          </a:p>
        </p:txBody>
      </p:sp>
      <p:sp>
        <p:nvSpPr>
          <p:cNvPr id="1127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95270"/>
            <a:ext cx="7772400" cy="1008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/>
              <a:t>rede de acesso compartilhado </a:t>
            </a:r>
            <a:r>
              <a:rPr lang="pt-BR" sz="2000" i="1" dirty="0"/>
              <a:t>sem fio</a:t>
            </a:r>
            <a:r>
              <a:rPr lang="pt-BR" sz="2000" dirty="0"/>
              <a:t> conecta o sistema final ao roteador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Via estação base = “ponto de acesso” sem fio</a:t>
            </a:r>
          </a:p>
        </p:txBody>
      </p:sp>
      <p:sp>
        <p:nvSpPr>
          <p:cNvPr id="3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1276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59EE18-2C9B-4596-ADDB-9CBB24BCAB8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341313" y="240943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pt-BR" altLang="pt-BR" i="1" dirty="0" err="1">
                <a:solidFill>
                  <a:srgbClr val="CC0000"/>
                </a:solidFill>
                <a:latin typeface="Gill Sans MT" pitchFamily="34" charset="0"/>
              </a:rPr>
              <a:t>LANs</a:t>
            </a:r>
            <a:r>
              <a:rPr lang="pt-BR" altLang="pt-BR" i="1" dirty="0">
                <a:solidFill>
                  <a:srgbClr val="CC0000"/>
                </a:solidFill>
                <a:latin typeface="Gill Sans MT" pitchFamily="34" charset="0"/>
              </a:rPr>
              <a:t> sem fio: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latin typeface="Gill Sans MT" pitchFamily="34" charset="0"/>
              </a:rPr>
              <a:t>dentro de um edifício (200 m)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latin typeface="Gill Sans MT" pitchFamily="34" charset="0"/>
              </a:rPr>
              <a:t>802.11b/g (WiFi):  taxas de transmissão de 11, 54 Mbps</a:t>
            </a: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4640263" y="202913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pt-BR" dirty="0"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pt-BR" altLang="pt-BR" dirty="0">
                <a:solidFill>
                  <a:srgbClr val="CC0000"/>
                </a:solidFill>
                <a:latin typeface="Gill Sans MT" pitchFamily="34" charset="0"/>
              </a:rPr>
              <a:t>acesso sem fio de longa distância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latin typeface="Gill Sans MT" pitchFamily="34" charset="0"/>
              </a:rPr>
              <a:t>provido por uma operadora (celular), 10</a:t>
            </a:r>
            <a:r>
              <a:rPr lang="pt-BR" altLang="ja-JP" sz="2000" dirty="0">
                <a:latin typeface="Gill Sans MT" pitchFamily="34" charset="0"/>
              </a:rPr>
              <a:t>’s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latin typeface="Gill Sans MT" pitchFamily="34" charset="0"/>
              </a:rPr>
              <a:t>entre 1 e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latin typeface="Gill Sans MT" pitchFamily="34" charset="0"/>
              </a:rPr>
              <a:t>3G, 4G:  LTE</a:t>
            </a:r>
          </a:p>
        </p:txBody>
      </p:sp>
      <p:grpSp>
        <p:nvGrpSpPr>
          <p:cNvPr id="44" name="Group 85"/>
          <p:cNvGrpSpPr>
            <a:grpSpLocks/>
          </p:cNvGrpSpPr>
          <p:nvPr/>
        </p:nvGrpSpPr>
        <p:grpSpPr bwMode="auto">
          <a:xfrm>
            <a:off x="958850" y="3911700"/>
            <a:ext cx="2487613" cy="1562100"/>
            <a:chOff x="2889" y="1631"/>
            <a:chExt cx="980" cy="743"/>
          </a:xfrm>
        </p:grpSpPr>
        <p:sp>
          <p:nvSpPr>
            <p:cNvPr id="45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6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solidFill>
                  <a:srgbClr val="00CCFF"/>
                </a:solidFill>
              </a:endParaRPr>
            </a:p>
          </p:txBody>
        </p:sp>
      </p:grpSp>
      <p:sp>
        <p:nvSpPr>
          <p:cNvPr id="47" name="Line 110"/>
          <p:cNvSpPr>
            <a:spLocks noChangeShapeType="1"/>
          </p:cNvSpPr>
          <p:nvPr/>
        </p:nvSpPr>
        <p:spPr bwMode="auto">
          <a:xfrm>
            <a:off x="2603500" y="531663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8" name="Line 116"/>
          <p:cNvSpPr>
            <a:spLocks noChangeShapeType="1"/>
          </p:cNvSpPr>
          <p:nvPr/>
        </p:nvSpPr>
        <p:spPr bwMode="auto">
          <a:xfrm flipV="1">
            <a:off x="2003425" y="518170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49" name="Group 228"/>
          <p:cNvGrpSpPr>
            <a:grpSpLocks/>
          </p:cNvGrpSpPr>
          <p:nvPr/>
        </p:nvGrpSpPr>
        <p:grpSpPr bwMode="auto">
          <a:xfrm>
            <a:off x="2279650" y="5024538"/>
            <a:ext cx="666750" cy="284162"/>
            <a:chOff x="4650" y="1129"/>
            <a:chExt cx="246" cy="95"/>
          </a:xfrm>
        </p:grpSpPr>
        <p:sp>
          <p:nvSpPr>
            <p:cNvPr id="50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51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52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53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6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54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246"/>
          <p:cNvGrpSpPr>
            <a:grpSpLocks/>
          </p:cNvGrpSpPr>
          <p:nvPr/>
        </p:nvGrpSpPr>
        <p:grpSpPr bwMode="auto">
          <a:xfrm>
            <a:off x="1527175" y="4791175"/>
            <a:ext cx="863600" cy="588963"/>
            <a:chOff x="2967" y="478"/>
            <a:chExt cx="788" cy="625"/>
          </a:xfrm>
        </p:grpSpPr>
        <p:pic>
          <p:nvPicPr>
            <p:cNvPr id="59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48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390"/>
          <p:cNvGrpSpPr>
            <a:grpSpLocks/>
          </p:cNvGrpSpPr>
          <p:nvPr/>
        </p:nvGrpSpPr>
        <p:grpSpPr bwMode="auto">
          <a:xfrm>
            <a:off x="1441450" y="4022825"/>
            <a:ext cx="757238" cy="682625"/>
            <a:chOff x="877" y="1008"/>
            <a:chExt cx="2747" cy="2591"/>
          </a:xfrm>
        </p:grpSpPr>
        <p:pic>
          <p:nvPicPr>
            <p:cNvPr id="62" name="Picture 391" descr="antenna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392" descr="laptop_keyboar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65" name="Picture 394" descr="scree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0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72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79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3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7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5" name="Group 445"/>
          <p:cNvGrpSpPr>
            <a:grpSpLocks/>
          </p:cNvGrpSpPr>
          <p:nvPr/>
        </p:nvGrpSpPr>
        <p:grpSpPr bwMode="auto">
          <a:xfrm>
            <a:off x="5146675" y="4161878"/>
            <a:ext cx="2709863" cy="1951037"/>
            <a:chOff x="3652" y="2846"/>
            <a:chExt cx="1253" cy="934"/>
          </a:xfrm>
        </p:grpSpPr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116 w 1036"/>
                <a:gd name="T1" fmla="*/ 11 h 675"/>
                <a:gd name="T2" fmla="*/ 673 w 1036"/>
                <a:gd name="T3" fmla="*/ 53 h 675"/>
                <a:gd name="T4" fmla="*/ 356 w 1036"/>
                <a:gd name="T5" fmla="*/ 129 h 675"/>
                <a:gd name="T6" fmla="*/ 264 w 1036"/>
                <a:gd name="T7" fmla="*/ 229 h 675"/>
                <a:gd name="T8" fmla="*/ 37 w 1036"/>
                <a:gd name="T9" fmla="*/ 297 h 675"/>
                <a:gd name="T10" fmla="*/ 29 w 1036"/>
                <a:gd name="T11" fmla="*/ 459 h 675"/>
                <a:gd name="T12" fmla="*/ 227 w 1036"/>
                <a:gd name="T13" fmla="*/ 489 h 675"/>
                <a:gd name="T14" fmla="*/ 792 w 1036"/>
                <a:gd name="T15" fmla="*/ 489 h 675"/>
                <a:gd name="T16" fmla="*/ 1030 w 1036"/>
                <a:gd name="T17" fmla="*/ 555 h 675"/>
                <a:gd name="T18" fmla="*/ 1296 w 1036"/>
                <a:gd name="T19" fmla="*/ 657 h 675"/>
                <a:gd name="T20" fmla="*/ 1499 w 1036"/>
                <a:gd name="T21" fmla="*/ 661 h 675"/>
                <a:gd name="T22" fmla="*/ 1640 w 1036"/>
                <a:gd name="T23" fmla="*/ 603 h 675"/>
                <a:gd name="T24" fmla="*/ 1711 w 1036"/>
                <a:gd name="T25" fmla="*/ 445 h 675"/>
                <a:gd name="T26" fmla="*/ 1755 w 1036"/>
                <a:gd name="T27" fmla="*/ 291 h 675"/>
                <a:gd name="T28" fmla="*/ 1760 w 1036"/>
                <a:gd name="T29" fmla="*/ 107 h 675"/>
                <a:gd name="T30" fmla="*/ 1610 w 1036"/>
                <a:gd name="T31" fmla="*/ 17 h 675"/>
                <a:gd name="T32" fmla="*/ 1337 w 1036"/>
                <a:gd name="T33" fmla="*/ 3 h 675"/>
                <a:gd name="T34" fmla="*/ 1116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7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88" name="Picture 13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9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143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125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2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2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3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4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4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4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</p:grpSp>
          <p:pic>
            <p:nvPicPr>
              <p:cNvPr id="126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grpSp>
          <p:nvGrpSpPr>
            <p:cNvPr id="91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102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105" name="Picture 346" descr="scree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7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8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9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0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1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112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19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0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1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2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3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4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13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4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5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6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7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8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7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0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1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8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9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3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5" name="Text Box 446"/>
          <p:cNvSpPr txBox="1">
            <a:spLocks noChangeArrowheads="1"/>
          </p:cNvSpPr>
          <p:nvPr/>
        </p:nvSpPr>
        <p:spPr bwMode="auto">
          <a:xfrm>
            <a:off x="1759890" y="5561113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800" i="1" dirty="0" err="1"/>
              <a:t>para</a:t>
            </a:r>
            <a:r>
              <a:rPr lang="en-US" altLang="pt-BR" sz="1800" i="1" dirty="0"/>
              <a:t> a Internet</a:t>
            </a:r>
          </a:p>
        </p:txBody>
      </p:sp>
      <p:sp>
        <p:nvSpPr>
          <p:cNvPr id="146" name="Text Box 447"/>
          <p:cNvSpPr txBox="1">
            <a:spLocks noChangeArrowheads="1"/>
          </p:cNvSpPr>
          <p:nvPr/>
        </p:nvSpPr>
        <p:spPr bwMode="auto">
          <a:xfrm>
            <a:off x="6172310" y="5974803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800" i="1" dirty="0" err="1"/>
              <a:t>para</a:t>
            </a:r>
            <a:r>
              <a:rPr lang="en-US" altLang="pt-BR" sz="1800" i="1" dirty="0"/>
              <a:t> a Internet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246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ADA53A-EEA6-42B8-8EC0-9BD83E7DDC9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WiMAX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i="1" dirty="0" err="1"/>
              <a:t>Worldwide</a:t>
            </a:r>
            <a:r>
              <a:rPr lang="pt-BR" sz="2400" i="1" dirty="0"/>
              <a:t> </a:t>
            </a:r>
            <a:r>
              <a:rPr lang="pt-BR" sz="2400" i="1" dirty="0" err="1"/>
              <a:t>Interoperability</a:t>
            </a:r>
            <a:r>
              <a:rPr lang="pt-BR" sz="2400" i="1" dirty="0"/>
              <a:t> for </a:t>
            </a:r>
            <a:r>
              <a:rPr lang="pt-BR" sz="2400" i="1" dirty="0" err="1"/>
              <a:t>Microwave</a:t>
            </a:r>
            <a:r>
              <a:rPr lang="pt-BR" sz="2400" i="1" dirty="0"/>
              <a:t> Access</a:t>
            </a:r>
          </a:p>
          <a:p>
            <a:r>
              <a:rPr lang="pt-BR" sz="2400" dirty="0"/>
              <a:t>Padrão IEEE 802.16d-2004</a:t>
            </a:r>
          </a:p>
          <a:p>
            <a:pPr lvl="1"/>
            <a:r>
              <a:rPr lang="pt-BR" sz="2000" dirty="0"/>
              <a:t>Distâncias de 16 km</a:t>
            </a:r>
          </a:p>
          <a:p>
            <a:pPr lvl="1"/>
            <a:r>
              <a:rPr lang="pt-BR" sz="2000" dirty="0"/>
              <a:t>Taxas de até 75 Mbps</a:t>
            </a:r>
          </a:p>
          <a:p>
            <a:r>
              <a:rPr lang="pt-BR" sz="2400" dirty="0"/>
              <a:t>Padrão IEEE 802.16e-2005 (</a:t>
            </a:r>
            <a:r>
              <a:rPr lang="pt-BR" sz="2400" dirty="0" err="1"/>
              <a:t>WiMax</a:t>
            </a:r>
            <a:r>
              <a:rPr lang="pt-BR" sz="2400" dirty="0"/>
              <a:t> Móvel)</a:t>
            </a:r>
          </a:p>
          <a:p>
            <a:r>
              <a:rPr lang="pt-BR" sz="2400" dirty="0"/>
              <a:t>Padrão IEEE 802.16m-2011</a:t>
            </a:r>
          </a:p>
          <a:p>
            <a:pPr lvl="1"/>
            <a:r>
              <a:rPr lang="pt-BR" sz="2000" dirty="0"/>
              <a:t>Distâncias: 3 km, 5-30 km e 30-100 km</a:t>
            </a:r>
          </a:p>
          <a:p>
            <a:pPr lvl="1"/>
            <a:r>
              <a:rPr lang="pt-BR" sz="2000" dirty="0"/>
              <a:t>Taxas: 100 Mbps (estações móveis), 1 </a:t>
            </a:r>
            <a:r>
              <a:rPr lang="pt-BR" sz="2000" dirty="0" err="1"/>
              <a:t>Gbps</a:t>
            </a:r>
            <a:r>
              <a:rPr lang="pt-BR" sz="2000" dirty="0"/>
              <a:t> (fixas)</a:t>
            </a:r>
          </a:p>
          <a:p>
            <a:pPr lvl="1"/>
            <a:endParaRPr lang="pt-BR" sz="2000" dirty="0"/>
          </a:p>
          <a:p>
            <a:r>
              <a:rPr lang="pt-BR" sz="2400" dirty="0"/>
              <a:t>www.wimaxforum.org</a:t>
            </a:r>
          </a:p>
        </p:txBody>
      </p:sp>
      <p:pic>
        <p:nvPicPr>
          <p:cNvPr id="62470" name="Picture 4" descr="WiMAX Forum">
            <a:hlinkClick r:id="rId3"/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87638" y="506413"/>
            <a:ext cx="723900" cy="7715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Hospedeiro: envia </a:t>
            </a:r>
            <a:r>
              <a:rPr lang="pt-BR" sz="3600" i="1" dirty="0"/>
              <a:t>pacotes</a:t>
            </a:r>
            <a:r>
              <a:rPr lang="pt-BR" sz="3600" dirty="0"/>
              <a:t> de dados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6" name="Group 219"/>
          <p:cNvGrpSpPr>
            <a:grpSpLocks/>
          </p:cNvGrpSpPr>
          <p:nvPr/>
        </p:nvGrpSpPr>
        <p:grpSpPr bwMode="auto">
          <a:xfrm>
            <a:off x="5746303" y="2803525"/>
            <a:ext cx="409575" cy="565150"/>
            <a:chOff x="375561" y="297711"/>
            <a:chExt cx="1252683" cy="2142487"/>
          </a:xfrm>
        </p:grpSpPr>
        <p:sp>
          <p:nvSpPr>
            <p:cNvPr id="7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Content Placeholder 52"/>
          <p:cNvSpPr txBox="1">
            <a:spLocks/>
          </p:cNvSpPr>
          <p:nvPr/>
        </p:nvSpPr>
        <p:spPr bwMode="auto">
          <a:xfrm>
            <a:off x="428624" y="1296988"/>
            <a:ext cx="4605339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pt-BR" sz="2000" kern="0" dirty="0"/>
              <a:t>função de transmissão do hospedeiro:</a:t>
            </a:r>
          </a:p>
          <a:p>
            <a:pPr eaLnBrk="1" hangingPunct="1">
              <a:defRPr/>
            </a:pPr>
            <a:r>
              <a:rPr lang="pt-BR" sz="2000" kern="0" dirty="0"/>
              <a:t>pega </a:t>
            </a:r>
            <a:r>
              <a:rPr lang="pt-BR" sz="2000" kern="0" dirty="0" err="1"/>
              <a:t>msg</a:t>
            </a:r>
            <a:r>
              <a:rPr lang="pt-BR" sz="2000" kern="0" dirty="0"/>
              <a:t> da aplicação</a:t>
            </a:r>
          </a:p>
          <a:p>
            <a:pPr eaLnBrk="1" hangingPunct="1">
              <a:defRPr/>
            </a:pPr>
            <a:r>
              <a:rPr lang="pt-BR" sz="2000" kern="0" dirty="0"/>
              <a:t>quebra em pequenos pedaços, conhecidos como </a:t>
            </a:r>
            <a:r>
              <a:rPr lang="pt-BR" sz="2000" i="1" kern="0" dirty="0">
                <a:solidFill>
                  <a:srgbClr val="FF0000"/>
                </a:solidFill>
              </a:rPr>
              <a:t>pacotes</a:t>
            </a:r>
            <a:r>
              <a:rPr lang="pt-BR" sz="2000" kern="0" dirty="0"/>
              <a:t>, com </a:t>
            </a:r>
            <a:r>
              <a:rPr lang="pt-BR" sz="2000" i="1" kern="0" dirty="0">
                <a:solidFill>
                  <a:srgbClr val="FF0000"/>
                </a:solidFill>
              </a:rPr>
              <a:t>L</a:t>
            </a:r>
            <a:r>
              <a:rPr lang="pt-BR" sz="2000" kern="0" dirty="0"/>
              <a:t> bits de comprimento</a:t>
            </a:r>
          </a:p>
          <a:p>
            <a:pPr eaLnBrk="1" hangingPunct="1">
              <a:defRPr/>
            </a:pPr>
            <a:r>
              <a:rPr lang="pt-BR" sz="2000" kern="0" dirty="0"/>
              <a:t>transmite o pacote pela rede de acesso a uma </a:t>
            </a:r>
            <a:r>
              <a:rPr lang="pt-BR" sz="2000" kern="0" dirty="0">
                <a:solidFill>
                  <a:srgbClr val="FF0000"/>
                </a:solidFill>
              </a:rPr>
              <a:t>taxa de transmissão</a:t>
            </a:r>
            <a:r>
              <a:rPr lang="pt-BR" sz="2000" i="1" kern="0" dirty="0">
                <a:solidFill>
                  <a:srgbClr val="FF0000"/>
                </a:solidFill>
              </a:rPr>
              <a:t> R</a:t>
            </a:r>
          </a:p>
          <a:p>
            <a:pPr lvl="1" eaLnBrk="1" hangingPunct="1">
              <a:defRPr/>
            </a:pPr>
            <a:r>
              <a:rPr lang="pt-BR" sz="2000" kern="0" dirty="0"/>
              <a:t>taxa de transmissão do canal, ou </a:t>
            </a:r>
            <a:r>
              <a:rPr lang="pt-BR" sz="2000" i="1" kern="0" dirty="0">
                <a:solidFill>
                  <a:srgbClr val="FF0000"/>
                </a:solidFill>
              </a:rPr>
              <a:t>capacidade</a:t>
            </a:r>
            <a:r>
              <a:rPr lang="pt-BR" sz="2000" i="1" kern="0" dirty="0">
                <a:solidFill>
                  <a:srgbClr val="C00000"/>
                </a:solidFill>
              </a:rPr>
              <a:t> </a:t>
            </a:r>
            <a:r>
              <a:rPr lang="pt-BR" sz="2000" kern="0" dirty="0"/>
              <a:t>do canal</a:t>
            </a:r>
            <a:r>
              <a:rPr lang="pt-BR" sz="2000" i="1" kern="0" dirty="0">
                <a:solidFill>
                  <a:srgbClr val="FF0000"/>
                </a:solidFill>
              </a:rPr>
              <a:t>, ou largura de banda do canal</a:t>
            </a:r>
          </a:p>
        </p:txBody>
      </p:sp>
      <p:sp>
        <p:nvSpPr>
          <p:cNvPr id="11" name="Line 305"/>
          <p:cNvSpPr>
            <a:spLocks noChangeShapeType="1"/>
          </p:cNvSpPr>
          <p:nvPr/>
        </p:nvSpPr>
        <p:spPr bwMode="auto">
          <a:xfrm>
            <a:off x="617016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13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solidFill>
                  <a:srgbClr val="000000"/>
                </a:solidFill>
              </a:endParaRPr>
            </a:p>
          </p:txBody>
        </p:sp>
        <p:sp>
          <p:nvSpPr>
            <p:cNvPr id="14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solidFill>
                  <a:srgbClr val="000000"/>
                </a:solidFill>
              </a:endParaRPr>
            </a:p>
          </p:txBody>
        </p:sp>
        <p:sp>
          <p:nvSpPr>
            <p:cNvPr id="15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17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6397208" y="3863072"/>
            <a:ext cx="142859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1800" dirty="0"/>
              <a:t>R: taxa de </a:t>
            </a:r>
          </a:p>
          <a:p>
            <a:pPr algn="ctr"/>
            <a:r>
              <a:rPr lang="pt-BR" altLang="pt-BR" sz="1800" dirty="0"/>
              <a:t>transmissão</a:t>
            </a:r>
          </a:p>
          <a:p>
            <a:pPr algn="ctr"/>
            <a:r>
              <a:rPr lang="pt-BR" altLang="pt-BR" sz="1800" dirty="0"/>
              <a:t>do canal</a:t>
            </a:r>
          </a:p>
        </p:txBody>
      </p:sp>
      <p:grpSp>
        <p:nvGrpSpPr>
          <p:cNvPr id="19" name="Group 201"/>
          <p:cNvGrpSpPr>
            <a:grpSpLocks/>
          </p:cNvGrpSpPr>
          <p:nvPr/>
        </p:nvGrpSpPr>
        <p:grpSpPr bwMode="auto">
          <a:xfrm>
            <a:off x="5498653" y="2809875"/>
            <a:ext cx="409575" cy="565150"/>
            <a:chOff x="375561" y="297711"/>
            <a:chExt cx="1252683" cy="2138362"/>
          </a:xfrm>
        </p:grpSpPr>
        <p:sp>
          <p:nvSpPr>
            <p:cNvPr id="20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3" name="TextBox 205"/>
          <p:cNvSpPr txBox="1">
            <a:spLocks noChangeArrowheads="1"/>
          </p:cNvSpPr>
          <p:nvPr/>
        </p:nvSpPr>
        <p:spPr bwMode="auto">
          <a:xfrm>
            <a:off x="525576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2000"/>
              <a:t>host</a:t>
            </a:r>
          </a:p>
        </p:txBody>
      </p:sp>
      <p:grpSp>
        <p:nvGrpSpPr>
          <p:cNvPr id="24" name="Group 206"/>
          <p:cNvGrpSpPr>
            <a:grpSpLocks/>
          </p:cNvGrpSpPr>
          <p:nvPr/>
        </p:nvGrpSpPr>
        <p:grpSpPr bwMode="auto">
          <a:xfrm>
            <a:off x="5023990" y="3535363"/>
            <a:ext cx="1295400" cy="506412"/>
            <a:chOff x="1816230" y="6118900"/>
            <a:chExt cx="1843339" cy="739100"/>
          </a:xfrm>
        </p:grpSpPr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7" name="Group 209"/>
          <p:cNvGrpSpPr>
            <a:grpSpLocks/>
          </p:cNvGrpSpPr>
          <p:nvPr/>
        </p:nvGrpSpPr>
        <p:grpSpPr bwMode="auto">
          <a:xfrm>
            <a:off x="5163690" y="1919288"/>
            <a:ext cx="1409700" cy="877887"/>
            <a:chOff x="2387973" y="4309243"/>
            <a:chExt cx="1771787" cy="1282262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0" name="TextBox 215"/>
          <p:cNvSpPr txBox="1">
            <a:spLocks noChangeArrowheads="1"/>
          </p:cNvSpPr>
          <p:nvPr/>
        </p:nvSpPr>
        <p:spPr bwMode="auto">
          <a:xfrm>
            <a:off x="592798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600"/>
              <a:t>1</a:t>
            </a:r>
          </a:p>
        </p:txBody>
      </p:sp>
      <p:sp>
        <p:nvSpPr>
          <p:cNvPr id="31" name="TextBox 216"/>
          <p:cNvSpPr txBox="1">
            <a:spLocks noChangeArrowheads="1"/>
          </p:cNvSpPr>
          <p:nvPr/>
        </p:nvSpPr>
        <p:spPr bwMode="auto">
          <a:xfrm>
            <a:off x="568668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600" dirty="0"/>
              <a:t>2</a:t>
            </a:r>
          </a:p>
        </p:txBody>
      </p:sp>
      <p:cxnSp>
        <p:nvCxnSpPr>
          <p:cNvPr id="32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2185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/>
              <a:t>dois pacotes, </a:t>
            </a:r>
          </a:p>
          <a:p>
            <a:r>
              <a:rPr lang="pt-BR" altLang="pt-BR" sz="1800" i="1" dirty="0"/>
              <a:t>cada um com L</a:t>
            </a:r>
            <a:r>
              <a:rPr lang="pt-BR" altLang="pt-BR" sz="1800" dirty="0"/>
              <a:t> bits</a:t>
            </a:r>
          </a:p>
        </p:txBody>
      </p:sp>
      <p:sp>
        <p:nvSpPr>
          <p:cNvPr id="34" name="TextBox 235"/>
          <p:cNvSpPr txBox="1">
            <a:spLocks noChangeArrowheads="1"/>
          </p:cNvSpPr>
          <p:nvPr/>
        </p:nvSpPr>
        <p:spPr bwMode="auto">
          <a:xfrm>
            <a:off x="1601877" y="5456238"/>
            <a:ext cx="142866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pt-BR" altLang="pt-BR" sz="1800" dirty="0"/>
              <a:t>atraso de</a:t>
            </a:r>
          </a:p>
          <a:p>
            <a:pPr algn="r">
              <a:lnSpc>
                <a:spcPts val="1800"/>
              </a:lnSpc>
            </a:pPr>
            <a:r>
              <a:rPr lang="pt-BR" altLang="pt-BR" sz="1800" dirty="0"/>
              <a:t>transmissão</a:t>
            </a:r>
          </a:p>
          <a:p>
            <a:pPr algn="r">
              <a:lnSpc>
                <a:spcPts val="1800"/>
              </a:lnSpc>
            </a:pPr>
            <a:r>
              <a:rPr lang="pt-BR" altLang="pt-BR" sz="1800" dirty="0"/>
              <a:t>do pacote</a:t>
            </a:r>
          </a:p>
        </p:txBody>
      </p:sp>
      <p:sp>
        <p:nvSpPr>
          <p:cNvPr id="35" name="TextBox 237"/>
          <p:cNvSpPr txBox="1">
            <a:spLocks noChangeArrowheads="1"/>
          </p:cNvSpPr>
          <p:nvPr/>
        </p:nvSpPr>
        <p:spPr bwMode="auto">
          <a:xfrm>
            <a:off x="3524347" y="5363123"/>
            <a:ext cx="20441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pt-BR" altLang="pt-BR" sz="1800" dirty="0"/>
              <a:t>tempo necessário</a:t>
            </a:r>
          </a:p>
          <a:p>
            <a:pPr algn="ctr">
              <a:lnSpc>
                <a:spcPts val="1800"/>
              </a:lnSpc>
            </a:pPr>
            <a:r>
              <a:rPr lang="pt-BR" altLang="pt-BR" sz="1800" dirty="0"/>
              <a:t>para transmitir um</a:t>
            </a:r>
          </a:p>
          <a:p>
            <a:pPr algn="ctr">
              <a:lnSpc>
                <a:spcPts val="1800"/>
              </a:lnSpc>
            </a:pPr>
            <a:r>
              <a:rPr lang="pt-BR" altLang="pt-BR" sz="1800" dirty="0"/>
              <a:t>pacote de </a:t>
            </a:r>
            <a:r>
              <a:rPr lang="pt-BR" altLang="pt-BR" sz="1800" i="1" dirty="0"/>
              <a:t>L</a:t>
            </a:r>
            <a:r>
              <a:rPr lang="pt-BR" altLang="pt-BR" sz="1800" dirty="0"/>
              <a:t> bits</a:t>
            </a:r>
          </a:p>
          <a:p>
            <a:pPr algn="ctr">
              <a:lnSpc>
                <a:spcPts val="1800"/>
              </a:lnSpc>
            </a:pPr>
            <a:r>
              <a:rPr lang="pt-BR" altLang="pt-BR" sz="1800" dirty="0"/>
              <a:t>no canal</a:t>
            </a:r>
          </a:p>
        </p:txBody>
      </p:sp>
      <p:sp>
        <p:nvSpPr>
          <p:cNvPr id="36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i="1"/>
              <a:t>L</a:t>
            </a:r>
            <a:r>
              <a:rPr lang="en-US" altLang="pt-BR"/>
              <a:t> (bits)</a:t>
            </a:r>
          </a:p>
          <a:p>
            <a:r>
              <a:rPr lang="en-US" altLang="pt-BR" i="1"/>
              <a:t>R</a:t>
            </a:r>
            <a:r>
              <a:rPr lang="en-US" altLang="pt-BR"/>
              <a:t> (bits/sec)</a:t>
            </a:r>
          </a:p>
        </p:txBody>
      </p:sp>
      <p:cxnSp>
        <p:nvCxnSpPr>
          <p:cNvPr id="37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=</a:t>
            </a:r>
          </a:p>
        </p:txBody>
      </p:sp>
      <p:sp>
        <p:nvSpPr>
          <p:cNvPr id="39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=</a:t>
            </a: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766987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55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E6D998-FB13-46CC-A4B6-3623820E859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Meios Físicos</a:t>
            </a:r>
            <a:endParaRPr lang="pt-BR"/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810000" cy="490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0000"/>
                </a:solidFill>
              </a:rPr>
              <a:t>Bit:</a:t>
            </a:r>
            <a:r>
              <a:rPr lang="pt-BR" sz="2400" dirty="0"/>
              <a:t> Propaga-se entre o transmissor e o receptor</a:t>
            </a:r>
            <a:endParaRPr lang="pt-BR" sz="24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0000"/>
                </a:solidFill>
              </a:rPr>
              <a:t>enlace físico:</a:t>
            </a:r>
            <a:r>
              <a:rPr lang="pt-BR" sz="2400" dirty="0"/>
              <a:t> o que está entre o transmissor e o receptor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0000"/>
                </a:solidFill>
              </a:rPr>
              <a:t>meios guiados:</a:t>
            </a:r>
            <a:r>
              <a:rPr lang="pt-BR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pt-BR" sz="2000" dirty="0"/>
              <a:t>os sinais se propagam em meios sólidos: cobre, fibra, cabo coaxial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0000"/>
                </a:solidFill>
              </a:rPr>
              <a:t>meios não guiados:</a:t>
            </a:r>
            <a:r>
              <a:rPr lang="pt-BR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pt-BR" sz="2000" dirty="0"/>
              <a:t>os sinais se propagam livremente, ex. rádio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14850" y="1400175"/>
            <a:ext cx="4132263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>
                <a:solidFill>
                  <a:srgbClr val="FF0000"/>
                </a:solidFill>
              </a:rPr>
              <a:t>par trançado (TP - </a:t>
            </a:r>
            <a:r>
              <a:rPr lang="pt-BR" sz="2400" i="1" u="sng" dirty="0" err="1">
                <a:solidFill>
                  <a:srgbClr val="FF0000"/>
                </a:solidFill>
              </a:rPr>
              <a:t>Twisted</a:t>
            </a:r>
            <a:r>
              <a:rPr lang="pt-BR" sz="2400" i="1" u="sng" dirty="0">
                <a:solidFill>
                  <a:srgbClr val="FF0000"/>
                </a:solidFill>
              </a:rPr>
              <a:t> </a:t>
            </a:r>
            <a:r>
              <a:rPr lang="pt-BR" sz="2400" i="1" u="sng" dirty="0" err="1">
                <a:solidFill>
                  <a:srgbClr val="FF0000"/>
                </a:solidFill>
              </a:rPr>
              <a:t>Pair</a:t>
            </a:r>
            <a:r>
              <a:rPr lang="pt-BR" sz="2400" u="sng" dirty="0">
                <a:solidFill>
                  <a:srgbClr val="FF0000"/>
                </a:solidFill>
              </a:rPr>
              <a:t>)</a:t>
            </a:r>
            <a:endParaRPr lang="pt-BR" sz="2400" dirty="0"/>
          </a:p>
          <a:p>
            <a:r>
              <a:rPr lang="pt-BR" sz="2400" dirty="0"/>
              <a:t>dois fios de cobre isolados</a:t>
            </a:r>
          </a:p>
          <a:p>
            <a:pPr lvl="1"/>
            <a:r>
              <a:rPr lang="pt-BR" sz="2000" dirty="0"/>
              <a:t>Categoria 5: 100Mbps e 1 </a:t>
            </a:r>
            <a:r>
              <a:rPr lang="pt-BR" sz="2000" dirty="0" err="1"/>
              <a:t>Gbps</a:t>
            </a:r>
            <a:r>
              <a:rPr lang="pt-BR" sz="2000" dirty="0"/>
              <a:t> Ethernet</a:t>
            </a:r>
          </a:p>
          <a:p>
            <a:pPr lvl="1"/>
            <a:r>
              <a:rPr lang="pt-BR" sz="2000" dirty="0"/>
              <a:t>Categoria 6: 10 </a:t>
            </a:r>
            <a:r>
              <a:rPr lang="pt-BR" sz="2000" dirty="0" err="1"/>
              <a:t>Gbps</a:t>
            </a:r>
            <a:endParaRPr lang="pt-BR" sz="2000" dirty="0"/>
          </a:p>
          <a:p>
            <a:pPr lvl="1"/>
            <a:r>
              <a:rPr lang="pt-BR" sz="2000" dirty="0"/>
              <a:t>Categoria 8: 40 </a:t>
            </a:r>
            <a:r>
              <a:rPr lang="pt-BR" sz="2000" dirty="0" err="1"/>
              <a:t>Gbps</a:t>
            </a:r>
            <a:endParaRPr lang="pt-BR" sz="2000" dirty="0"/>
          </a:p>
        </p:txBody>
      </p:sp>
      <p:pic>
        <p:nvPicPr>
          <p:cNvPr id="65543" name="Picture 5" descr="grentwi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85788"/>
            <a:ext cx="41116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5232" y="4620888"/>
            <a:ext cx="2276475" cy="17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8" name="Picture 6" descr="f-pi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0305" y="4977780"/>
            <a:ext cx="2371725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656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EB5B4B-94C9-4871-A9B8-E43392633DF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6564" name="Picture 4" descr="coa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0104" y="4542085"/>
            <a:ext cx="25019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z="3200"/>
              <a:t>Meios físicos: cabo coaxial, fibra</a:t>
            </a:r>
            <a:endParaRPr lang="pt-BR"/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4054642" cy="48768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dirty="0">
                <a:solidFill>
                  <a:srgbClr val="FF0000"/>
                </a:solidFill>
              </a:rPr>
              <a:t>Cabo coaxial:</a:t>
            </a:r>
            <a:endParaRPr lang="pt-BR" sz="2400" dirty="0"/>
          </a:p>
          <a:p>
            <a:r>
              <a:rPr lang="pt-BR" sz="2400" dirty="0"/>
              <a:t>fio (transporta o sinal) dentro de outro fio (blindagem)</a:t>
            </a:r>
          </a:p>
          <a:p>
            <a:r>
              <a:rPr lang="pt-BR" sz="2400" dirty="0"/>
              <a:t>bidirecional</a:t>
            </a:r>
          </a:p>
          <a:p>
            <a:r>
              <a:rPr lang="pt-BR" sz="2400" dirty="0"/>
              <a:t>banda larga (</a:t>
            </a:r>
            <a:r>
              <a:rPr lang="pt-BR" sz="2400" i="1" dirty="0" err="1"/>
              <a:t>broadband</a:t>
            </a:r>
            <a:r>
              <a:rPr lang="pt-BR" sz="2400" dirty="0"/>
              <a:t>):</a:t>
            </a:r>
          </a:p>
          <a:p>
            <a:pPr lvl="1"/>
            <a:r>
              <a:rPr lang="pt-BR" sz="2000" dirty="0"/>
              <a:t>múltiplos canais num cabo</a:t>
            </a:r>
          </a:p>
          <a:p>
            <a:pPr lvl="1"/>
            <a:r>
              <a:rPr lang="pt-BR" sz="2000" dirty="0"/>
              <a:t>HFC</a:t>
            </a:r>
            <a:endParaRPr lang="pt-BR" dirty="0"/>
          </a:p>
        </p:txBody>
      </p:sp>
      <p:sp>
        <p:nvSpPr>
          <p:cNvPr id="66567" name="Rectangle 5"/>
          <p:cNvSpPr>
            <a:spLocks noChangeArrowheads="1"/>
          </p:cNvSpPr>
          <p:nvPr/>
        </p:nvSpPr>
        <p:spPr bwMode="auto">
          <a:xfrm>
            <a:off x="4800600" y="1235075"/>
            <a:ext cx="413702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dirty="0">
                <a:solidFill>
                  <a:srgbClr val="FF0000"/>
                </a:solidFill>
                <a:latin typeface="Comic Sans MS" pitchFamily="66" charset="0"/>
              </a:rPr>
              <a:t>Cabo de fibra óptica:</a:t>
            </a:r>
            <a:endParaRPr lang="pt-BR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fibra de vidro transporta pulsos de luz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opera em alta velocidade: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transmissão ponto a ponto de alta velocidade (ex., 10´s a 100´s </a:t>
            </a:r>
            <a:r>
              <a:rPr lang="pt-BR" sz="1800" dirty="0" err="1">
                <a:latin typeface="Comic Sans MS" pitchFamily="66" charset="0"/>
              </a:rPr>
              <a:t>Gbps</a:t>
            </a:r>
            <a:r>
              <a:rPr lang="pt-BR" sz="1800" dirty="0">
                <a:latin typeface="Comic Sans MS" pitchFamily="66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baixa taxa de erros: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 dirty="0">
                <a:latin typeface="Comic Sans MS" pitchFamily="66" charset="0"/>
              </a:rPr>
              <a:t>repetidores mais afastados; 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 dirty="0">
                <a:latin typeface="Comic Sans MS" pitchFamily="66" charset="0"/>
              </a:rPr>
              <a:t>imune a ruído eletromagnético</a:t>
            </a:r>
            <a:endParaRPr lang="en-US" sz="18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7587" name="Espaço Reservado para Número de Slid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48C143-70D6-4C75-9F9D-28647F1AFA0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aixaDeTexto 2"/>
          <p:cNvSpPr txBox="1"/>
          <p:nvPr/>
        </p:nvSpPr>
        <p:spPr>
          <a:xfrm>
            <a:off x="3057324" y="6501436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rgbClr val="FF0000"/>
                </a:solidFill>
                <a:latin typeface="+mj-lt"/>
              </a:rPr>
              <a:t>www.telegeography.com</a:t>
            </a:r>
          </a:p>
        </p:txBody>
      </p:sp>
      <p:pic>
        <p:nvPicPr>
          <p:cNvPr id="132102" name="Picture 6" descr="https://www.telegeography.com/assets/website/images/maps/submarine-cable-map-2016/submarine-cable-map-2016-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" y="0"/>
            <a:ext cx="9179235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Eletronet</a:t>
            </a: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86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3E5CEF-9047-4912-9F41-F80AFBB06F9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37218" name="Picture 2" descr="http://www.eletronet.com/images/mapa_rede_eletro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807" y="-108427"/>
            <a:ext cx="4456386" cy="696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963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D3580D-FB81-44C0-8437-AA8ACE1AC33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z="3200"/>
              <a:t>Meios físicos: rádio</a:t>
            </a:r>
            <a:endParaRPr lang="pt-BR"/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3388" y="1371600"/>
            <a:ext cx="3962400" cy="4876800"/>
          </a:xfrm>
        </p:spPr>
        <p:txBody>
          <a:bodyPr/>
          <a:lstStyle/>
          <a:p>
            <a:r>
              <a:rPr lang="pt-BR" sz="2400"/>
              <a:t>sinal transportado em ondas eletromagnéticas</a:t>
            </a:r>
          </a:p>
          <a:p>
            <a:r>
              <a:rPr lang="pt-BR" sz="2400"/>
              <a:t>não há “fio” físico</a:t>
            </a:r>
          </a:p>
          <a:p>
            <a:r>
              <a:rPr lang="pt-BR" sz="2400"/>
              <a:t>bidirecional</a:t>
            </a:r>
          </a:p>
          <a:p>
            <a:r>
              <a:rPr lang="pt-BR" sz="2400"/>
              <a:t>efeitos do ambiente de propagação:</a:t>
            </a:r>
          </a:p>
          <a:p>
            <a:pPr lvl="1"/>
            <a:r>
              <a:rPr lang="pt-BR" sz="2000"/>
              <a:t>reflexão </a:t>
            </a:r>
          </a:p>
          <a:p>
            <a:pPr lvl="1"/>
            <a:r>
              <a:rPr lang="pt-BR" sz="2000"/>
              <a:t>obstrução por objetos</a:t>
            </a:r>
          </a:p>
          <a:p>
            <a:pPr lvl="1"/>
            <a:r>
              <a:rPr lang="pt-BR" sz="2000"/>
              <a:t>interferência</a:t>
            </a:r>
          </a:p>
        </p:txBody>
      </p:sp>
      <p:sp>
        <p:nvSpPr>
          <p:cNvPr id="69638" name="Rectangle 4"/>
          <p:cNvSpPr>
            <a:spLocks noChangeArrowheads="1"/>
          </p:cNvSpPr>
          <p:nvPr/>
        </p:nvSpPr>
        <p:spPr bwMode="auto">
          <a:xfrm>
            <a:off x="4505325" y="1238250"/>
            <a:ext cx="4538663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dirty="0">
                <a:solidFill>
                  <a:srgbClr val="FF0000"/>
                </a:solidFill>
                <a:latin typeface="Comic Sans MS" pitchFamily="66" charset="0"/>
              </a:rPr>
              <a:t>Tipos de enlaces de rádio:</a:t>
            </a:r>
            <a:endParaRPr lang="pt-BR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solidFill>
                  <a:srgbClr val="FF0000"/>
                </a:solidFill>
                <a:latin typeface="Comic Sans MS" pitchFamily="66" charset="0"/>
              </a:rPr>
              <a:t>microondas</a:t>
            </a:r>
            <a:endParaRPr lang="pt-BR" sz="2000" dirty="0">
              <a:latin typeface="Comic Sans MS" pitchFamily="66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ex.: canais de até 45 </a:t>
            </a:r>
            <a:r>
              <a:rPr lang="pt-BR" sz="1800" dirty="0" err="1">
                <a:latin typeface="Comic Sans MS" pitchFamily="66" charset="0"/>
              </a:rPr>
              <a:t>Mbps</a:t>
            </a:r>
            <a:endParaRPr lang="pt-BR" sz="18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solidFill>
                  <a:srgbClr val="FF0000"/>
                </a:solidFill>
                <a:latin typeface="Comic Sans MS" pitchFamily="66" charset="0"/>
              </a:rPr>
              <a:t>LAN</a:t>
            </a:r>
            <a:r>
              <a:rPr lang="pt-BR" sz="2000" dirty="0">
                <a:latin typeface="Comic Sans MS" pitchFamily="66" charset="0"/>
              </a:rPr>
              <a:t> (ex., </a:t>
            </a:r>
            <a:r>
              <a:rPr lang="pt-BR" sz="2000" dirty="0" err="1">
                <a:latin typeface="Comic Sans MS" pitchFamily="66" charset="0"/>
              </a:rPr>
              <a:t>Wifi</a:t>
            </a:r>
            <a:r>
              <a:rPr lang="pt-BR" sz="2000" dirty="0">
                <a:latin typeface="Comic Sans MS" pitchFamily="66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11Mbps, 54 Mbps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solidFill>
                  <a:srgbClr val="FF0000"/>
                </a:solidFill>
                <a:latin typeface="Comic Sans MS" pitchFamily="66" charset="0"/>
              </a:rPr>
              <a:t>longa distância</a:t>
            </a:r>
            <a:r>
              <a:rPr lang="pt-BR" sz="2000" dirty="0">
                <a:latin typeface="Comic Sans MS" pitchFamily="66" charset="0"/>
              </a:rPr>
              <a:t> (ex., celular)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ex. 3G, ~ 1 </a:t>
            </a:r>
            <a:r>
              <a:rPr lang="pt-BR" sz="1800" dirty="0" err="1">
                <a:latin typeface="Comic Sans MS" pitchFamily="66" charset="0"/>
              </a:rPr>
              <a:t>Mbps</a:t>
            </a:r>
            <a:endParaRPr lang="pt-BR" sz="18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solidFill>
                  <a:srgbClr val="FF0000"/>
                </a:solidFill>
                <a:latin typeface="Comic Sans MS" pitchFamily="66" charset="0"/>
              </a:rPr>
              <a:t>satélite</a:t>
            </a:r>
            <a:endParaRPr lang="pt-BR" sz="2000" dirty="0">
              <a:latin typeface="Comic Sans MS" pitchFamily="66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canal de até 50Mbps (ou múltiplos canais menores)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atraso de propagação de 270 </a:t>
            </a:r>
            <a:r>
              <a:rPr lang="pt-BR" sz="1800" dirty="0" err="1">
                <a:latin typeface="Comic Sans MS" pitchFamily="66" charset="0"/>
              </a:rPr>
              <a:t>mseg</a:t>
            </a:r>
            <a:r>
              <a:rPr lang="pt-BR" sz="1800" dirty="0">
                <a:latin typeface="Comic Sans MS" pitchFamily="66" charset="0"/>
              </a:rPr>
              <a:t> (fim-a-fim)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1800" dirty="0">
                <a:latin typeface="Comic Sans MS" pitchFamily="66" charset="0"/>
              </a:rPr>
              <a:t>geoestacionários versus de baixa altitude (LEOS)</a:t>
            </a:r>
            <a:endParaRPr lang="en-US" sz="18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065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911297-29CC-4D12-9FDF-41532CAFC5B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Meios Físicos: Satélites de Baixa Órbita - Iridium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927725" y="1600200"/>
            <a:ext cx="2655888" cy="4648200"/>
          </a:xfrm>
        </p:spPr>
        <p:txBody>
          <a:bodyPr/>
          <a:lstStyle/>
          <a:p>
            <a:r>
              <a:rPr lang="pt-BR" sz="2400"/>
              <a:t>Projeto original:</a:t>
            </a:r>
          </a:p>
          <a:p>
            <a:pPr lvl="1"/>
            <a:r>
              <a:rPr lang="pt-BR" sz="2000"/>
              <a:t>77 satélites</a:t>
            </a:r>
          </a:p>
          <a:p>
            <a:pPr lvl="1"/>
            <a:r>
              <a:rPr lang="pt-BR" sz="2000"/>
              <a:t>No. atômico do Irídio</a:t>
            </a:r>
          </a:p>
          <a:p>
            <a:r>
              <a:rPr lang="pt-BR" sz="2400"/>
              <a:t>Projeto implementado:</a:t>
            </a:r>
          </a:p>
          <a:p>
            <a:pPr lvl="1"/>
            <a:r>
              <a:rPr lang="pt-BR" sz="2000"/>
              <a:t>66 satélites</a:t>
            </a:r>
          </a:p>
          <a:p>
            <a:pPr lvl="1"/>
            <a:r>
              <a:rPr lang="pt-BR" sz="2000"/>
              <a:t>No. atômico do </a:t>
            </a:r>
            <a:r>
              <a:rPr lang="pt-BR" sz="2000">
                <a:solidFill>
                  <a:srgbClr val="FF0000"/>
                </a:solidFill>
              </a:rPr>
              <a:t>Disprósio!!!</a:t>
            </a:r>
          </a:p>
        </p:txBody>
      </p:sp>
      <p:pic>
        <p:nvPicPr>
          <p:cNvPr id="70662" name="Picture 4" descr="View of the active Iridium constellatio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100" y="1560513"/>
            <a:ext cx="4979988" cy="497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481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1ABB62-394C-4FA1-A9F8-4D73EC2A0D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I: Introdução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dirty="0">
                <a:solidFill>
                  <a:srgbClr val="FF0000"/>
                </a:solidFill>
              </a:rPr>
              <a:t>Objetivo do capítulo:</a:t>
            </a:r>
            <a:r>
              <a:rPr lang="pt-BR" sz="2400" dirty="0"/>
              <a:t> 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entender o contexto, visão geral, “sacar” o que são redes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maior profundidade, detalhes </a:t>
            </a:r>
            <a:r>
              <a:rPr lang="pt-BR" sz="2400" i="1" dirty="0"/>
              <a:t>posteriormente</a:t>
            </a:r>
            <a:r>
              <a:rPr lang="pt-BR" sz="2400" dirty="0"/>
              <a:t> no curso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abordagem: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uso da Internet como exemplo</a:t>
            </a:r>
          </a:p>
          <a:p>
            <a:pPr>
              <a:lnSpc>
                <a:spcPct val="90000"/>
              </a:lnSpc>
            </a:pPr>
            <a:endParaRPr lang="pt-BR" sz="2400" dirty="0"/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371600"/>
            <a:ext cx="5029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  <a:defRPr/>
            </a:pPr>
            <a:r>
              <a:rPr lang="pt-BR" sz="2000" u="sng" dirty="0">
                <a:solidFill>
                  <a:srgbClr val="FF0000"/>
                </a:solidFill>
              </a:rPr>
              <a:t>Resumo:</a:t>
            </a:r>
            <a:endParaRPr lang="pt-BR" sz="2000" dirty="0"/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o que é a Internet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o que é um protocolo?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a borda (periferia) da rede: hosts, rede de acesso, meio físico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o núcleo da rede: comutação de pacote/circuito. Estrutura da Internet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desempenho: atraso, perda e vazão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segurança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camadas de protocolos, modelos de serviço</a:t>
            </a:r>
          </a:p>
          <a:p>
            <a:pPr>
              <a:lnSpc>
                <a:spcPct val="90000"/>
              </a:lnSpc>
              <a:defRPr/>
            </a:pPr>
            <a:r>
              <a:rPr lang="pt-BR" sz="2000" dirty="0"/>
              <a:t>história</a:t>
            </a:r>
            <a:endParaRPr lang="pt-BR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Fogueira espacial</a:t>
            </a:r>
          </a:p>
        </p:txBody>
      </p:sp>
      <p:sp>
        <p:nvSpPr>
          <p:cNvPr id="71683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724525" y="1600200"/>
            <a:ext cx="2614613" cy="4648200"/>
          </a:xfrm>
        </p:spPr>
        <p:txBody>
          <a:bodyPr/>
          <a:lstStyle/>
          <a:p>
            <a:r>
              <a:rPr lang="pt-BR" sz="2400">
                <a:solidFill>
                  <a:srgbClr val="FF0000"/>
                </a:solidFill>
              </a:rPr>
              <a:t>VEJA 29/3/2000:</a:t>
            </a:r>
          </a:p>
          <a:p>
            <a:r>
              <a:rPr lang="pt-BR" sz="2400"/>
              <a:t>Motorola decide destruir os 66 satélites do</a:t>
            </a:r>
            <a:br>
              <a:rPr lang="pt-BR" sz="2400"/>
            </a:br>
            <a:r>
              <a:rPr lang="pt-BR" sz="2400"/>
              <a:t>Iridium queimando-os na atmosfera terrestre </a:t>
            </a:r>
          </a:p>
          <a:p>
            <a:r>
              <a:rPr lang="pt-BR" sz="2400">
                <a:solidFill>
                  <a:srgbClr val="FF0000"/>
                </a:solidFill>
              </a:rPr>
              <a:t>Quem salvou o Iridium?</a:t>
            </a:r>
          </a:p>
          <a:p>
            <a:pPr>
              <a:buFont typeface="ZapfDingbats" pitchFamily="82" charset="0"/>
              <a:buNone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168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60F669-613B-46BD-9F83-49F9DEFF40D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1686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2588" y="1628775"/>
            <a:ext cx="5145087" cy="4946650"/>
          </a:xfr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3731" name="Espaço Reservado para Número de Slide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5D7414-E1C6-46B3-8513-6537A1BF0E0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pt-BR" sz="3600"/>
              <a:t>Lei da Largura de Banda de Edholm</a:t>
            </a:r>
          </a:p>
        </p:txBody>
      </p:sp>
      <p:grpSp>
        <p:nvGrpSpPr>
          <p:cNvPr id="73733" name="Group 3"/>
          <p:cNvGrpSpPr>
            <a:grpSpLocks/>
          </p:cNvGrpSpPr>
          <p:nvPr/>
        </p:nvGrpSpPr>
        <p:grpSpPr bwMode="auto">
          <a:xfrm>
            <a:off x="1330325" y="1858963"/>
            <a:ext cx="6435725" cy="4576762"/>
            <a:chOff x="838" y="1171"/>
            <a:chExt cx="4054" cy="2883"/>
          </a:xfrm>
        </p:grpSpPr>
        <p:pic>
          <p:nvPicPr>
            <p:cNvPr id="73737" name="Picture 4" descr="0704telef2_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0" y="1172"/>
              <a:ext cx="2029" cy="1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38" name="Picture 5" descr="0704telef2_0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8" y="1171"/>
              <a:ext cx="2030" cy="1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39" name="Picture 6" descr="0704telef2_03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" y="2559"/>
              <a:ext cx="2042" cy="1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40" name="Picture 7" descr="0704telef2_0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50" y="2556"/>
              <a:ext cx="2042" cy="1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12725" y="6553200"/>
            <a:ext cx="2757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pt-BR" sz="1400">
                <a:latin typeface="Arial" charset="0"/>
              </a:rPr>
              <a:t>Fonte: IEEE Spectrum July 2004</a:t>
            </a:r>
          </a:p>
        </p:txBody>
      </p:sp>
      <p:sp>
        <p:nvSpPr>
          <p:cNvPr id="73735" name="Oval 9"/>
          <p:cNvSpPr>
            <a:spLocks noChangeArrowheads="1"/>
          </p:cNvSpPr>
          <p:nvPr/>
        </p:nvSpPr>
        <p:spPr bwMode="auto">
          <a:xfrm>
            <a:off x="6115050" y="2371725"/>
            <a:ext cx="88900" cy="88900"/>
          </a:xfrm>
          <a:prstGeom prst="ellipse">
            <a:avLst/>
          </a:prstGeom>
          <a:solidFill>
            <a:srgbClr val="00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36" name="Text Box 10"/>
          <p:cNvSpPr txBox="1">
            <a:spLocks noChangeArrowheads="1"/>
          </p:cNvSpPr>
          <p:nvPr/>
        </p:nvSpPr>
        <p:spPr bwMode="auto">
          <a:xfrm>
            <a:off x="5838825" y="2005013"/>
            <a:ext cx="6477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900" b="1">
                <a:latin typeface="Arial" charset="0"/>
              </a:rPr>
              <a:t>10 Gb/s</a:t>
            </a:r>
          </a:p>
          <a:p>
            <a:pPr algn="ctr"/>
            <a:r>
              <a:rPr lang="pt-BR" sz="900" b="1">
                <a:latin typeface="Arial" charset="0"/>
              </a:rPr>
              <a:t>Ethernet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1.1 O Que </a:t>
            </a:r>
            <a:r>
              <a:rPr lang="pt-BR" sz="2400" i="1" dirty="0"/>
              <a:t>é</a:t>
            </a:r>
            <a:r>
              <a:rPr lang="pt-BR" sz="2400" dirty="0"/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59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04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204BBA-25A7-4D18-9411-2D8702C18BC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Núcleo da Rede</a:t>
            </a:r>
          </a:p>
        </p:txBody>
      </p:sp>
      <p:sp>
        <p:nvSpPr>
          <p:cNvPr id="10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458183"/>
            <a:ext cx="4458325" cy="4648200"/>
          </a:xfrm>
        </p:spPr>
        <p:txBody>
          <a:bodyPr/>
          <a:lstStyle/>
          <a:p>
            <a:r>
              <a:rPr lang="pt-BR" sz="2400" dirty="0"/>
              <a:t>Malha de roteadores interconectados</a:t>
            </a:r>
          </a:p>
          <a:p>
            <a:r>
              <a:rPr lang="pt-BR" sz="2400" dirty="0">
                <a:solidFill>
                  <a:srgbClr val="FF0000"/>
                </a:solidFill>
              </a:rPr>
              <a:t>comutação de pacotes: hospedeiros quebram mensagens da camada de aplicação em </a:t>
            </a:r>
            <a:r>
              <a:rPr lang="pt-BR" sz="2400" i="1" dirty="0">
                <a:solidFill>
                  <a:srgbClr val="FF0000"/>
                </a:solidFill>
              </a:rPr>
              <a:t>pacotes</a:t>
            </a:r>
            <a:endParaRPr lang="pt-BR" sz="2400" dirty="0">
              <a:solidFill>
                <a:srgbClr val="FF0000"/>
              </a:solidFill>
            </a:endParaRPr>
          </a:p>
          <a:p>
            <a:pPr lvl="1"/>
            <a:r>
              <a:rPr lang="pt-BR" sz="2000" dirty="0"/>
              <a:t>Repassa os pacotes de um roteador para o próximo, através de enlaces no caminho da origem até o destino</a:t>
            </a:r>
          </a:p>
          <a:p>
            <a:pPr lvl="1"/>
            <a:r>
              <a:rPr lang="pt-BR" sz="2000" dirty="0"/>
              <a:t>cada pacote é transmitido na capacidade máxima do enlace.</a:t>
            </a:r>
            <a:endParaRPr lang="pt-BR" dirty="0"/>
          </a:p>
        </p:txBody>
      </p:sp>
      <p:sp>
        <p:nvSpPr>
          <p:cNvPr id="243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44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245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46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solidFill>
                  <a:srgbClr val="00CCFF"/>
                </a:solidFill>
              </a:endParaRPr>
            </a:p>
          </p:txBody>
        </p:sp>
      </p:grpSp>
      <p:sp>
        <p:nvSpPr>
          <p:cNvPr id="247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8" name="Line 642"/>
          <p:cNvSpPr>
            <a:spLocks noChangeShapeType="1"/>
          </p:cNvSpPr>
          <p:nvPr/>
        </p:nvSpPr>
        <p:spPr bwMode="auto">
          <a:xfrm rot="162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9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0" name="Line 644"/>
          <p:cNvSpPr>
            <a:spLocks noChangeShapeType="1"/>
          </p:cNvSpPr>
          <p:nvPr/>
        </p:nvSpPr>
        <p:spPr bwMode="auto">
          <a:xfrm rot="162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1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52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53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54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55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56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57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58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259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1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2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3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4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5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6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7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8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9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0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1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2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3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4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5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6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7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8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9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80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281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2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3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4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5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6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7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8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9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0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1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2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3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4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5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96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pic>
          <p:nvPicPr>
            <p:cNvPr id="297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8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29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0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0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0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30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0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30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1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1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12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15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6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13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7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31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1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2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21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4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22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3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32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2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2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30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33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4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31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2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5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33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3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3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39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3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40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1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3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48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51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2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49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0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3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354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35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5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5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58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61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2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59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0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3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36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6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6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6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7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6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37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7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7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76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79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0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77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8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3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85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88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9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86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7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39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9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39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394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97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8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95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6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9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400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02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3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4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5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6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7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8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9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0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1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2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3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401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415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17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8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9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0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1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2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3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4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5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6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7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8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416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9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30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431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2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433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4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5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6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7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8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9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1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2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3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4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5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6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7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8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9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0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1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2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453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4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455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457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8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9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0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1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2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3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4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5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6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7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8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9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0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1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72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3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4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5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6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477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479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0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481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2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3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4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5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6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7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8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9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0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1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2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3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4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5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6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7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8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9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0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501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2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503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4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505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6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7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8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9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0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1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2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3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4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5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6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7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8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9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0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1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2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3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4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525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6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527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29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0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531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32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3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4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5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6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37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538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  <p:pic>
          <p:nvPicPr>
            <p:cNvPr id="528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39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0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54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54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54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9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55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55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5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5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8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8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5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6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8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8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6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6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6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8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6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56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7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6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6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7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7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7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7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0000"/>
                </a:solidFill>
              </a:endParaRPr>
            </a:p>
          </p:txBody>
        </p:sp>
        <p:sp>
          <p:nvSpPr>
            <p:cNvPr id="57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7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585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58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8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8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8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9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9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1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1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9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9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1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1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9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9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9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1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1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9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59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1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1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sp>
          <p:nvSpPr>
            <p:cNvPr id="59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0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0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0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0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0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0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0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0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0000"/>
                </a:solidFill>
              </a:endParaRPr>
            </a:p>
          </p:txBody>
        </p:sp>
        <p:sp>
          <p:nvSpPr>
            <p:cNvPr id="60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0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618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61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3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3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3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3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3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2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2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2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62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2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2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637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49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2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53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50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1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3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3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4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641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44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45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42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3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65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6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7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7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6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5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5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5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65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6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6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673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8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8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8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85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88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89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86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7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7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7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7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677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80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78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79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69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0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0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0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9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9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9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69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9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9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709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1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2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21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24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5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22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3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1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1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1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713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6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14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15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72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3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4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4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2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2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3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73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3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3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3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602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59764" y="228600"/>
            <a:ext cx="8409482" cy="968375"/>
          </a:xfrm>
        </p:spPr>
        <p:txBody>
          <a:bodyPr/>
          <a:lstStyle/>
          <a:p>
            <a:r>
              <a:rPr lang="pt-BR" sz="3200" dirty="0"/>
              <a:t>Comutação de pacotes: armazena e repassa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D8EA91-78ED-4219-8F09-0A91F981639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9438" y="3486150"/>
            <a:ext cx="4367212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SzPct val="75000"/>
            </a:pPr>
            <a:r>
              <a:rPr lang="pt-BR" altLang="pt-BR" sz="2000" kern="0" dirty="0">
                <a:ea typeface="ＭＳ Ｐゴシック" pitchFamily="34" charset="-128"/>
              </a:rPr>
              <a:t>leva </a:t>
            </a:r>
            <a:r>
              <a:rPr lang="pt-BR" altLang="pt-BR" sz="2000" i="1" kern="0" dirty="0">
                <a:ea typeface="ＭＳ Ｐゴシック" pitchFamily="34" charset="-128"/>
              </a:rPr>
              <a:t>L</a:t>
            </a:r>
            <a:r>
              <a:rPr lang="pt-BR" altLang="pt-BR" sz="2000" kern="0" dirty="0">
                <a:ea typeface="ＭＳ Ｐゴシック" pitchFamily="34" charset="-128"/>
              </a:rPr>
              <a:t>/</a:t>
            </a:r>
            <a:r>
              <a:rPr lang="pt-BR" altLang="pt-BR" sz="2000" i="1" kern="0" dirty="0">
                <a:ea typeface="ＭＳ Ｐゴシック" pitchFamily="34" charset="-128"/>
              </a:rPr>
              <a:t>R</a:t>
            </a:r>
            <a:r>
              <a:rPr lang="pt-BR" altLang="pt-BR" sz="2000" kern="0" dirty="0">
                <a:ea typeface="ＭＳ Ｐゴシック" pitchFamily="34" charset="-128"/>
              </a:rPr>
              <a:t> </a:t>
            </a:r>
            <a:r>
              <a:rPr lang="pt-BR" altLang="pt-BR" sz="2000" kern="0" dirty="0" err="1">
                <a:ea typeface="ＭＳ Ｐゴシック" pitchFamily="34" charset="-128"/>
              </a:rPr>
              <a:t>seg</a:t>
            </a:r>
            <a:r>
              <a:rPr lang="pt-BR" altLang="pt-BR" sz="2000" kern="0" dirty="0">
                <a:ea typeface="ＭＳ Ｐゴシック" pitchFamily="34" charset="-128"/>
              </a:rPr>
              <a:t> para transmitir (botar para fora) um pacote de </a:t>
            </a:r>
            <a:r>
              <a:rPr lang="pt-BR" altLang="pt-BR" sz="2000" i="1" kern="0" dirty="0">
                <a:ea typeface="ＭＳ Ｐゴシック" pitchFamily="34" charset="-128"/>
              </a:rPr>
              <a:t>L</a:t>
            </a:r>
            <a:r>
              <a:rPr lang="pt-BR" altLang="pt-BR" sz="2000" kern="0" dirty="0">
                <a:ea typeface="ＭＳ Ｐゴシック" pitchFamily="34" charset="-128"/>
              </a:rPr>
              <a:t>-bits num enlace a </a:t>
            </a:r>
            <a:r>
              <a:rPr lang="pt-BR" altLang="pt-BR" sz="2000" i="1" kern="0" dirty="0">
                <a:ea typeface="ＭＳ Ｐゴシック" pitchFamily="34" charset="-128"/>
              </a:rPr>
              <a:t>R</a:t>
            </a:r>
            <a:r>
              <a:rPr lang="pt-BR" altLang="pt-BR" sz="2000" kern="0" dirty="0">
                <a:ea typeface="ＭＳ Ｐゴシック" pitchFamily="34" charset="-128"/>
              </a:rPr>
              <a:t> </a:t>
            </a:r>
            <a:r>
              <a:rPr lang="pt-BR" altLang="pt-BR" sz="2000" kern="0" dirty="0" err="1">
                <a:ea typeface="ＭＳ Ｐゴシック" pitchFamily="34" charset="-128"/>
              </a:rPr>
              <a:t>bps</a:t>
            </a:r>
            <a:endParaRPr lang="pt-BR" altLang="pt-BR" sz="2000" kern="0" dirty="0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pt-BR" altLang="pt-BR" sz="2000" i="1" kern="0" dirty="0">
                <a:solidFill>
                  <a:srgbClr val="FF0000"/>
                </a:solidFill>
                <a:ea typeface="ＭＳ Ｐゴシック" pitchFamily="34" charset="-128"/>
              </a:rPr>
              <a:t>armazena e repassa: </a:t>
            </a:r>
            <a:r>
              <a:rPr lang="pt-BR" altLang="pt-BR" sz="2000" kern="0" dirty="0">
                <a:ea typeface="ＭＳ Ｐゴシック" pitchFamily="34" charset="-128"/>
              </a:rPr>
              <a:t>todo o pacote deve chegar ao roteador antes que possa ser transmitido no próximo enlace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5184776" y="3602038"/>
            <a:ext cx="3786188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t-BR" altLang="pt-BR" sz="2400" i="1" kern="0" dirty="0">
                <a:solidFill>
                  <a:srgbClr val="000099"/>
                </a:solidFill>
                <a:ea typeface="ＭＳ Ｐゴシック" pitchFamily="34" charset="-128"/>
              </a:rPr>
              <a:t>exemplo numérico para um salto/etapa: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pt-BR" altLang="pt-BR" sz="2400" i="1" kern="0" dirty="0">
                <a:ea typeface="ＭＳ Ｐゴシック" pitchFamily="34" charset="-128"/>
              </a:rPr>
              <a:t>L</a:t>
            </a:r>
            <a:r>
              <a:rPr lang="pt-BR" altLang="pt-BR" sz="2400" kern="0" dirty="0">
                <a:ea typeface="ＭＳ Ｐゴシック" pitchFamily="34" charset="-128"/>
              </a:rPr>
              <a:t> = 7,5 </a:t>
            </a:r>
            <a:r>
              <a:rPr lang="pt-BR" altLang="pt-BR" sz="2400" kern="0" dirty="0" err="1">
                <a:ea typeface="ＭＳ Ｐゴシック" pitchFamily="34" charset="-128"/>
              </a:rPr>
              <a:t>Mbits</a:t>
            </a:r>
            <a:endParaRPr lang="pt-BR" altLang="pt-BR" sz="2400" kern="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pt-BR" altLang="pt-BR" sz="2400" i="1" kern="0" dirty="0">
                <a:ea typeface="ＭＳ Ｐゴシック" pitchFamily="34" charset="-128"/>
              </a:rPr>
              <a:t>R</a:t>
            </a:r>
            <a:r>
              <a:rPr lang="pt-BR" altLang="pt-BR" sz="2400" kern="0" dirty="0">
                <a:ea typeface="ＭＳ Ｐゴシック" pitchFamily="34" charset="-128"/>
              </a:rPr>
              <a:t> = 1,5 Mbps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pt-BR" altLang="pt-BR" sz="2400" kern="0" dirty="0">
                <a:ea typeface="ＭＳ Ｐゴシック" pitchFamily="34" charset="-128"/>
              </a:rPr>
              <a:t>atraso de transmissão em um salto = 5 </a:t>
            </a:r>
            <a:r>
              <a:rPr lang="pt-BR" altLang="pt-BR" sz="2400" kern="0" dirty="0" err="1">
                <a:ea typeface="ＭＳ Ｐゴシック" pitchFamily="34" charset="-128"/>
              </a:rPr>
              <a:t>seg</a:t>
            </a:r>
            <a:endParaRPr lang="pt-BR" altLang="pt-BR" sz="2400" kern="0" dirty="0">
              <a:ea typeface="ＭＳ Ｐゴシック" pitchFamily="34" charset="-128"/>
            </a:endParaRPr>
          </a:p>
        </p:txBody>
      </p:sp>
      <p:sp>
        <p:nvSpPr>
          <p:cNvPr id="10" name="AutoShape 42"/>
          <p:cNvSpPr>
            <a:spLocks/>
          </p:cNvSpPr>
          <p:nvPr/>
        </p:nvSpPr>
        <p:spPr bwMode="auto">
          <a:xfrm>
            <a:off x="4235450" y="5957082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4459953" y="6003900"/>
            <a:ext cx="34114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mais sobre atrasos em breve…</a:t>
            </a:r>
          </a:p>
        </p:txBody>
      </p:sp>
      <p:sp>
        <p:nvSpPr>
          <p:cNvPr id="12" name="TextBox 40"/>
          <p:cNvSpPr txBox="1"/>
          <p:nvPr/>
        </p:nvSpPr>
        <p:spPr>
          <a:xfrm>
            <a:off x="882650" y="2679700"/>
            <a:ext cx="6912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kern="0" dirty="0">
                <a:solidFill>
                  <a:prstClr val="black"/>
                </a:solidFill>
                <a:latin typeface="Calibri"/>
                <a:ea typeface="+mn-ea"/>
              </a:rPr>
              <a:t>fonte</a:t>
            </a:r>
          </a:p>
        </p:txBody>
      </p: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16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18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21" name="Picture 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3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4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0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25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8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3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32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33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35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7427913" y="2778125"/>
            <a:ext cx="8851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kern="0" dirty="0">
                <a:solidFill>
                  <a:prstClr val="black"/>
                </a:solidFill>
                <a:latin typeface="Calibri"/>
                <a:ea typeface="+mn-ea"/>
              </a:rPr>
              <a:t>destino</a:t>
            </a:r>
          </a:p>
        </p:txBody>
      </p:sp>
      <p:sp>
        <p:nvSpPr>
          <p:cNvPr id="38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pt-BR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pt-BR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0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pt-BR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41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42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3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64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6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67" name="Straight Connector 81"/>
              <p:cNvCxnSpPr>
                <a:cxnSpLocks noChangeShapeType="1"/>
                <a:stCxn id="66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" name="Straight Connector 82"/>
              <p:cNvCxnSpPr>
                <a:cxnSpLocks noChangeShapeType="1"/>
                <a:endCxn id="66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" name="Straight Connector 83"/>
              <p:cNvCxnSpPr>
                <a:cxnSpLocks noChangeShapeType="1"/>
                <a:endCxn id="66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3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55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6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7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" name="Straight Connector 73"/>
              <p:cNvCxnSpPr>
                <a:cxnSpLocks noChangeShapeType="1"/>
                <a:stCxn id="58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" name="Straight Connector 74"/>
              <p:cNvCxnSpPr>
                <a:cxnSpLocks noChangeShapeType="1"/>
                <a:endCxn id="58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Straight Connector 75"/>
              <p:cNvCxnSpPr>
                <a:cxnSpLocks noChangeShapeType="1"/>
                <a:endCxn id="58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52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4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5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6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47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49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0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1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8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pt-BR" altLang="pt-B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71" name="TextBox 101"/>
          <p:cNvSpPr txBox="1"/>
          <p:nvPr/>
        </p:nvSpPr>
        <p:spPr>
          <a:xfrm>
            <a:off x="541338" y="1903413"/>
            <a:ext cx="1205779" cy="53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pt-BR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kern="0" dirty="0">
                <a:solidFill>
                  <a:prstClr val="black"/>
                </a:solidFill>
                <a:latin typeface="Calibri"/>
                <a:ea typeface="+mn-ea"/>
              </a:rPr>
              <a:t>por pacote</a:t>
            </a:r>
          </a:p>
        </p:txBody>
      </p:sp>
      <p:sp>
        <p:nvSpPr>
          <p:cNvPr id="72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73" name="Rectangle 3"/>
          <p:cNvSpPr txBox="1">
            <a:spLocks noChangeArrowheads="1"/>
          </p:cNvSpPr>
          <p:nvPr/>
        </p:nvSpPr>
        <p:spPr bwMode="auto">
          <a:xfrm>
            <a:off x="475663" y="5801068"/>
            <a:ext cx="3759501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altLang="pt-BR" dirty="0">
                <a:latin typeface="Gill Sans MT" pitchFamily="34" charset="0"/>
              </a:rPr>
              <a:t>atraso fim-a-fim = 2</a:t>
            </a:r>
            <a:r>
              <a:rPr lang="pt-BR" altLang="pt-BR" i="1" dirty="0">
                <a:latin typeface="Gill Sans MT" pitchFamily="34" charset="0"/>
              </a:rPr>
              <a:t>L</a:t>
            </a:r>
            <a:r>
              <a:rPr lang="pt-BR" altLang="pt-BR" dirty="0">
                <a:latin typeface="Gill Sans MT" pitchFamily="34" charset="0"/>
              </a:rPr>
              <a:t>/</a:t>
            </a:r>
            <a:r>
              <a:rPr lang="pt-BR" altLang="pt-BR" i="1" dirty="0">
                <a:latin typeface="Gill Sans MT" pitchFamily="34" charset="0"/>
              </a:rPr>
              <a:t>R</a:t>
            </a:r>
            <a:r>
              <a:rPr lang="pt-BR" altLang="pt-BR" dirty="0">
                <a:latin typeface="Gill Sans MT" pitchFamily="34" charset="0"/>
              </a:rPr>
              <a:t> (desprezando o atraso de propagação)</a:t>
            </a:r>
          </a:p>
        </p:txBody>
      </p:sp>
    </p:spTree>
    <p:extLst>
      <p:ext uri="{BB962C8B-B14F-4D97-AF65-F5344CB8AC3E}">
        <p14:creationId xmlns:p14="http://schemas.microsoft.com/office/powerpoint/2010/main" val="209918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Comutação de pacotes: atraso de enfileiramento, perdas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5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15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sp>
        <p:nvSpPr>
          <p:cNvPr id="17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24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25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26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27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28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29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grpSp>
        <p:nvGrpSpPr>
          <p:cNvPr id="30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1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2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3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4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5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36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37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8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9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41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42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C</a:t>
            </a:r>
            <a:endParaRPr lang="en-US" altLang="pt-BR">
              <a:solidFill>
                <a:schemeClr val="accent1"/>
              </a:solidFill>
            </a:endParaRPr>
          </a:p>
        </p:txBody>
      </p:sp>
      <p:sp>
        <p:nvSpPr>
          <p:cNvPr id="43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800" i="1"/>
              <a:t>R</a:t>
            </a:r>
            <a:r>
              <a:rPr lang="en-US" altLang="pt-BR" sz="1800"/>
              <a:t> = 100 Mb/s</a:t>
            </a:r>
          </a:p>
        </p:txBody>
      </p:sp>
      <p:sp>
        <p:nvSpPr>
          <p:cNvPr id="44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7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2000" i="1" dirty="0"/>
              <a:t>R</a:t>
            </a:r>
            <a:r>
              <a:rPr lang="en-US" altLang="pt-BR" sz="2000" dirty="0"/>
              <a:t> = 1,5 Mb/s</a:t>
            </a:r>
            <a:endParaRPr lang="en-US" altLang="pt-BR" dirty="0">
              <a:solidFill>
                <a:schemeClr val="accent1"/>
              </a:solidFill>
            </a:endParaRPr>
          </a:p>
        </p:txBody>
      </p:sp>
      <p:sp>
        <p:nvSpPr>
          <p:cNvPr id="45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chemeClr val="accent1"/>
              </a:solidFill>
            </a:endParaRPr>
          </a:p>
        </p:txBody>
      </p:sp>
      <p:sp>
        <p:nvSpPr>
          <p:cNvPr id="46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7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D</a:t>
            </a:r>
            <a:endParaRPr lang="en-US" altLang="pt-BR">
              <a:solidFill>
                <a:schemeClr val="accent1"/>
              </a:solidFill>
            </a:endParaRPr>
          </a:p>
        </p:txBody>
      </p:sp>
      <p:sp>
        <p:nvSpPr>
          <p:cNvPr id="49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E</a:t>
            </a:r>
            <a:endParaRPr lang="en-US" altLang="pt-BR">
              <a:solidFill>
                <a:schemeClr val="accent1"/>
              </a:solidFill>
            </a:endParaRPr>
          </a:p>
        </p:txBody>
      </p:sp>
      <p:sp>
        <p:nvSpPr>
          <p:cNvPr id="50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pt-BR" altLang="pt-BR" sz="1800" dirty="0"/>
              <a:t>fila de pacotes em espera pelo enlace de saída</a:t>
            </a:r>
          </a:p>
        </p:txBody>
      </p:sp>
      <p:sp>
        <p:nvSpPr>
          <p:cNvPr id="51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2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53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55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56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58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59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61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62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64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6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6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6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pt-BR" altLang="pt-BR" sz="2800" dirty="0">
                <a:solidFill>
                  <a:srgbClr val="FF0000"/>
                </a:solidFill>
                <a:latin typeface="Gill Sans MT" pitchFamily="34" charset="0"/>
              </a:rPr>
              <a:t>enfileiramento e perdas: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altLang="pt-BR" dirty="0">
                <a:latin typeface="Gill Sans MT" pitchFamily="34" charset="0"/>
              </a:rPr>
              <a:t>Se a taxa de chegadas (em bits) no enlace exceder a taxa de transmissão do canal num certo intervalo de tempo: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pt-BR" altLang="pt-BR" dirty="0">
                <a:latin typeface="Gill Sans MT" pitchFamily="34" charset="0"/>
              </a:rPr>
              <a:t>pacotes irão enfileirar, esperar para serem transmitidos no enlace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pt-BR" altLang="pt-BR" dirty="0">
                <a:latin typeface="Gill Sans MT" pitchFamily="34" charset="0"/>
              </a:rPr>
              <a:t>pacotes poderão ser descartados (perdidos) se a memória (buffer) encher</a:t>
            </a:r>
          </a:p>
        </p:txBody>
      </p:sp>
      <p:grpSp>
        <p:nvGrpSpPr>
          <p:cNvPr id="74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7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7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7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8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60456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Duas funções chave do núcleo da rede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3750" y="1404938"/>
            <a:ext cx="4192588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pt-BR" altLang="pt-BR" i="1" kern="0" dirty="0">
                <a:solidFill>
                  <a:srgbClr val="FF0000"/>
                </a:solidFill>
                <a:ea typeface="ＭＳ Ｐゴシック" pitchFamily="34" charset="-128"/>
              </a:rPr>
              <a:t>repasse</a:t>
            </a:r>
            <a:r>
              <a:rPr lang="pt-BR" altLang="pt-BR" sz="2400" i="1" kern="0" dirty="0">
                <a:solidFill>
                  <a:srgbClr val="FF0000"/>
                </a:solidFill>
                <a:ea typeface="ＭＳ Ｐゴシック" pitchFamily="34" charset="-128"/>
              </a:rPr>
              <a:t>:</a:t>
            </a:r>
            <a:r>
              <a:rPr lang="pt-BR" altLang="pt-BR" sz="2400" kern="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pt-BR" altLang="pt-BR" sz="2400" kern="0" dirty="0">
                <a:ea typeface="ＭＳ Ｐゴシック" pitchFamily="34" charset="-128"/>
              </a:rPr>
              <a:t>move pacotes da entrada do roteador para a saída apropriada do roteador</a:t>
            </a:r>
            <a:endParaRPr lang="pt-BR" altLang="ja-JP" sz="2400" kern="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pt-BR" altLang="pt-BR" kern="0" dirty="0">
              <a:ea typeface="ＭＳ Ｐゴシック" pitchFamily="34" charset="-128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pt-BR" altLang="pt-BR" sz="2800" i="1" dirty="0">
                <a:solidFill>
                  <a:srgbClr val="FF0000"/>
                </a:solidFill>
                <a:latin typeface="Gill Sans MT" pitchFamily="34" charset="0"/>
              </a:rPr>
              <a:t>roteamento:</a:t>
            </a:r>
            <a:r>
              <a:rPr lang="pt-BR" altLang="pt-BR" sz="2800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pt-BR" altLang="pt-BR" dirty="0">
                <a:latin typeface="Gill Sans MT" pitchFamily="34" charset="0"/>
              </a:rPr>
              <a:t>determina a rota origem-destino tomada pelos pacotes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i="1" dirty="0">
                <a:latin typeface="Gill Sans MT" pitchFamily="34" charset="0"/>
              </a:rPr>
              <a:t>algoritmos de roteamento</a:t>
            </a:r>
            <a:endParaRPr lang="pt-BR" altLang="pt-BR" dirty="0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pt-BR" altLang="pt-BR" sz="2800" dirty="0">
              <a:latin typeface="Gill Sans MT" pitchFamily="34" charset="0"/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 rot="16200000">
            <a:off x="3289300" y="349552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ea typeface="+mn-ea"/>
            </a:endParaRP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1328738" y="3017865"/>
            <a:ext cx="2317750" cy="2333625"/>
            <a:chOff x="272609" y="3015788"/>
            <a:chExt cx="2317750" cy="233362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sz="18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sz="18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108"/>
            <p:cNvSpPr txBox="1">
              <a:spLocks noChangeArrowheads="1"/>
            </p:cNvSpPr>
            <p:nvPr/>
          </p:nvSpPr>
          <p:spPr bwMode="auto">
            <a:xfrm>
              <a:off x="526609" y="3120408"/>
              <a:ext cx="18637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altLang="pt-BR" sz="1400" dirty="0">
                  <a:solidFill>
                    <a:srgbClr val="000000"/>
                  </a:solidFill>
                </a:rPr>
                <a:t>algoritmo de roteamento</a:t>
              </a:r>
            </a:p>
          </p:txBody>
        </p:sp>
        <p:sp>
          <p:nvSpPr>
            <p:cNvPr id="12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sz="18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110"/>
            <p:cNvSpPr txBox="1">
              <a:spLocks noChangeArrowheads="1"/>
            </p:cNvSpPr>
            <p:nvPr/>
          </p:nvSpPr>
          <p:spPr bwMode="auto">
            <a:xfrm>
              <a:off x="458009" y="3925426"/>
              <a:ext cx="20249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altLang="pt-BR" sz="1400" dirty="0">
                  <a:solidFill>
                    <a:srgbClr val="000000"/>
                  </a:solidFill>
                </a:rPr>
                <a:t>tabela de repasse local</a:t>
              </a:r>
            </a:p>
          </p:txBody>
        </p:sp>
        <p:sp>
          <p:nvSpPr>
            <p:cNvPr id="14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altLang="pt-BR" sz="1400" dirty="0">
                  <a:solidFill>
                    <a:srgbClr val="000000"/>
                  </a:solidFill>
                </a:rPr>
                <a:t>valor </a:t>
              </a:r>
              <a:r>
                <a:rPr lang="pt-BR" altLang="pt-BR" sz="1400" dirty="0" err="1">
                  <a:solidFill>
                    <a:srgbClr val="000000"/>
                  </a:solidFill>
                </a:rPr>
                <a:t>cabeç</a:t>
              </a:r>
              <a:r>
                <a:rPr lang="pt-BR" altLang="pt-BR" sz="14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5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1017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altLang="pt-BR" sz="1400" dirty="0" err="1">
                  <a:solidFill>
                    <a:srgbClr val="000000"/>
                  </a:solidFill>
                </a:rPr>
                <a:t>enl.saída</a:t>
              </a:r>
              <a:endParaRPr lang="pt-BR" altLang="pt-BR" sz="1400" dirty="0">
                <a:solidFill>
                  <a:srgbClr val="000000"/>
                </a:solidFill>
              </a:endParaRPr>
            </a:p>
          </p:txBody>
        </p:sp>
        <p:sp>
          <p:nvSpPr>
            <p:cNvPr id="16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7" name="Text Box 114"/>
            <p:cNvSpPr txBox="1">
              <a:spLocks noChangeArrowheads="1"/>
            </p:cNvSpPr>
            <p:nvPr/>
          </p:nvSpPr>
          <p:spPr bwMode="auto">
            <a:xfrm>
              <a:off x="1067318" y="4457238"/>
              <a:ext cx="52450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18" name="Text Box 115"/>
            <p:cNvSpPr txBox="1">
              <a:spLocks noChangeArrowheads="1"/>
            </p:cNvSpPr>
            <p:nvPr/>
          </p:nvSpPr>
          <p:spPr bwMode="auto">
            <a:xfrm>
              <a:off x="1595915" y="4457238"/>
              <a:ext cx="26962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pt-BR" altLang="pt-BR" sz="12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9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0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1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3"/>
          <p:cNvGrpSpPr>
            <a:grpSpLocks/>
          </p:cNvGrpSpPr>
          <p:nvPr/>
        </p:nvGrpSpPr>
        <p:grpSpPr bwMode="auto">
          <a:xfrm>
            <a:off x="3200400" y="3497290"/>
            <a:ext cx="4745038" cy="3236060"/>
            <a:chOff x="2088829" y="3641726"/>
            <a:chExt cx="4743771" cy="3235943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160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62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63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5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70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71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72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166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67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68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69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</p:grpSp>
        <p:grpSp>
          <p:nvGrpSpPr>
            <p:cNvPr id="26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147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49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50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1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57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58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59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153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54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55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56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</p:grpSp>
        <p:grpSp>
          <p:nvGrpSpPr>
            <p:cNvPr id="27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134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36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37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8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4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45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46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140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41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42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43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</p:grpSp>
        <p:grpSp>
          <p:nvGrpSpPr>
            <p:cNvPr id="28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121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23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24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5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6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32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33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127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8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29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30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</p:grpSp>
        <p:grpSp>
          <p:nvGrpSpPr>
            <p:cNvPr id="29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108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10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111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3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19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20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114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5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16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17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</p:grpSp>
        <p:grpSp>
          <p:nvGrpSpPr>
            <p:cNvPr id="30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95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97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98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9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0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5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06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07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101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2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03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  <p:sp>
              <p:nvSpPr>
                <p:cNvPr id="104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dirty="0"/>
                </a:p>
              </p:txBody>
            </p:sp>
          </p:grpSp>
        </p:grp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37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altLang="pt-BR" sz="18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altLang="pt-BR" sz="16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altLang="pt-BR" sz="16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40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90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 dirty="0"/>
              </a:p>
            </p:txBody>
          </p:sp>
          <p:sp>
            <p:nvSpPr>
              <p:cNvPr id="93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pt-BR" altLang="pt-BR" sz="1200" dirty="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41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27259" cy="830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altLang="pt-BR" sz="1600" dirty="0">
                  <a:solidFill>
                    <a:srgbClr val="000000"/>
                  </a:solidFill>
                </a:rPr>
                <a:t>endereço do destino no</a:t>
              </a:r>
            </a:p>
            <a:p>
              <a:pPr eaLnBrk="1" hangingPunct="1"/>
              <a:r>
                <a:rPr lang="pt-BR" altLang="pt-BR" sz="1600" dirty="0">
                  <a:solidFill>
                    <a:srgbClr val="000000"/>
                  </a:solidFill>
                </a:rPr>
                <a:t>cabeçalho do pacote </a:t>
              </a:r>
            </a:p>
            <a:p>
              <a:pPr eaLnBrk="1" hangingPunct="1"/>
              <a:r>
                <a:rPr lang="pt-BR" altLang="pt-BR" sz="1600" dirty="0">
                  <a:solidFill>
                    <a:srgbClr val="000000"/>
                  </a:solidFill>
                </a:rPr>
                <a:t>entrante</a:t>
              </a:r>
            </a:p>
          </p:txBody>
        </p:sp>
        <p:sp>
          <p:nvSpPr>
            <p:cNvPr id="42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3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4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5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6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7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8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9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50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83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7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8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9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76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0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1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2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2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9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3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4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5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3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2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66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67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68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4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55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59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60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61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 sz="1800" dirty="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173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03477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Alternativa: comutação de circuitos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99F08-2490-4625-9560-19768180CEF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370954" y="1236663"/>
            <a:ext cx="54237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pt-BR" altLang="pt-BR" sz="2400" kern="0" dirty="0">
                <a:solidFill>
                  <a:srgbClr val="FF0000"/>
                </a:solidFill>
                <a:ea typeface="ＭＳ Ｐゴシック" pitchFamily="34" charset="-128"/>
              </a:rPr>
              <a:t>recursos fim-a-fim alocados/ reservados para “chamada” entre origem-destino</a:t>
            </a:r>
            <a:r>
              <a:rPr lang="pt-BR" altLang="ja-JP" sz="2400" kern="0" dirty="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 eaLnBrk="1" hangingPunct="1">
              <a:buSzPct val="75000"/>
            </a:pPr>
            <a:r>
              <a:rPr lang="pt-BR" altLang="pt-BR" sz="2000" kern="0" dirty="0">
                <a:ea typeface="ＭＳ Ｐゴシック" pitchFamily="34" charset="-128"/>
              </a:rPr>
              <a:t>No diagrama, cada enlace possui quatro circuitos. </a:t>
            </a:r>
          </a:p>
          <a:p>
            <a:pPr lvl="1" eaLnBrk="1" hangingPunct="1"/>
            <a:r>
              <a:rPr lang="pt-BR" altLang="pt-BR" sz="2000" kern="0" dirty="0">
                <a:ea typeface="ＭＳ Ｐゴシック" pitchFamily="34" charset="-128"/>
              </a:rPr>
              <a:t>chamada recebe o 2º circuito no enlace superior e o 1º circuito no enlace da direita</a:t>
            </a:r>
          </a:p>
          <a:p>
            <a:pPr eaLnBrk="1" hangingPunct="1">
              <a:buSzPct val="75000"/>
            </a:pPr>
            <a:r>
              <a:rPr lang="pt-BR" altLang="pt-BR" sz="2000" kern="0" dirty="0">
                <a:ea typeface="ＭＳ Ｐゴシック" pitchFamily="34" charset="-128"/>
              </a:rPr>
              <a:t>recursos dedicados: sem compartilhamento</a:t>
            </a:r>
          </a:p>
          <a:p>
            <a:pPr lvl="1" eaLnBrk="1" hangingPunct="1"/>
            <a:r>
              <a:rPr lang="pt-BR" altLang="pt-BR" sz="2000" kern="0" dirty="0"/>
              <a:t>desempenho tipo circuito (garantido)</a:t>
            </a:r>
          </a:p>
          <a:p>
            <a:pPr eaLnBrk="1" hangingPunct="1">
              <a:buSzPct val="75000"/>
            </a:pPr>
            <a:r>
              <a:rPr lang="pt-BR" altLang="pt-BR" sz="2000" kern="0" dirty="0">
                <a:ea typeface="ＭＳ Ｐゴシック" pitchFamily="34" charset="-128"/>
              </a:rPr>
              <a:t>segmento do circuito fica ocioso se não for utilizado pela chamada </a:t>
            </a:r>
            <a:r>
              <a:rPr lang="pt-BR" altLang="pt-BR" sz="2000" i="1" kern="0" dirty="0">
                <a:solidFill>
                  <a:srgbClr val="000099"/>
                </a:solidFill>
                <a:ea typeface="ＭＳ Ｐゴシック" pitchFamily="34" charset="-128"/>
              </a:rPr>
              <a:t>(sem compartilhamento)</a:t>
            </a:r>
          </a:p>
          <a:p>
            <a:pPr eaLnBrk="1" hangingPunct="1"/>
            <a:r>
              <a:rPr lang="pt-BR" altLang="pt-BR" sz="2000" kern="0" dirty="0">
                <a:ea typeface="ＭＳ Ｐゴシック" pitchFamily="34" charset="-128"/>
              </a:rPr>
              <a:t>Usado normalmente na rede telefônica tradicional</a:t>
            </a:r>
          </a:p>
        </p:txBody>
      </p:sp>
      <p:grpSp>
        <p:nvGrpSpPr>
          <p:cNvPr id="6" name="Group 360"/>
          <p:cNvGrpSpPr>
            <a:grpSpLocks/>
          </p:cNvGrpSpPr>
          <p:nvPr/>
        </p:nvGrpSpPr>
        <p:grpSpPr bwMode="auto">
          <a:xfrm>
            <a:off x="5285580" y="1371600"/>
            <a:ext cx="3858420" cy="3279936"/>
            <a:chOff x="1524000" y="1295400"/>
            <a:chExt cx="5715000" cy="5108575"/>
          </a:xfrm>
        </p:grpSpPr>
        <p:grpSp>
          <p:nvGrpSpPr>
            <p:cNvPr id="7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8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49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8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7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49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sp>
          <p:nvSpPr>
            <p:cNvPr id="10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4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5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6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3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4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7" name="Rectangle 401"/>
              <p:cNvSpPr/>
              <p:nvPr/>
            </p:nvSpPr>
            <p:spPr>
              <a:xfrm>
                <a:off x="4874310" y="1153212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8" name="Rectangle 402"/>
              <p:cNvSpPr/>
              <p:nvPr/>
            </p:nvSpPr>
            <p:spPr>
              <a:xfrm>
                <a:off x="4874310" y="1229604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9" name="Rectangle 403"/>
              <p:cNvSpPr/>
              <p:nvPr/>
            </p:nvSpPr>
            <p:spPr>
              <a:xfrm>
                <a:off x="4874310" y="1305997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Rectangle 404"/>
              <p:cNvSpPr/>
              <p:nvPr/>
            </p:nvSpPr>
            <p:spPr>
              <a:xfrm>
                <a:off x="4874310" y="1382390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8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43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6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9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5" name="Straight Connector 379"/>
            <p:cNvCxnSpPr>
              <a:endCxn id="79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82"/>
            <p:cNvCxnSpPr>
              <a:endCxn id="63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83"/>
            <p:cNvCxnSpPr>
              <a:endCxn id="61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84"/>
            <p:cNvCxnSpPr>
              <a:endCxn id="59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87"/>
            <p:cNvCxnSpPr>
              <a:endCxn id="51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41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49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cxnSp>
          <p:nvCxnSpPr>
            <p:cNvPr id="37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30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355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9BBC6D-9AFF-491C-90C0-8B692BBDD99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35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Núcleo da Rede: Comutação de Circuitos</a:t>
            </a:r>
          </a:p>
        </p:txBody>
      </p:sp>
      <p:pic>
        <p:nvPicPr>
          <p:cNvPr id="23559" name="Picture 5" descr="_OLDPBX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7388" y="2117725"/>
            <a:ext cx="2755900" cy="3870325"/>
          </a:xfrm>
          <a:noFill/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89511"/>
            <a:ext cx="4242996" cy="51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5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4579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DEA3C9-9BA4-43A7-9CC9-4221AAD11BC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440113" cy="57451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476250"/>
            <a:ext cx="3684588" cy="5689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655638" y="6238875"/>
            <a:ext cx="44116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pt-BR" sz="1600">
                <a:solidFill>
                  <a:srgbClr val="FF0000"/>
                </a:solidFill>
                <a:latin typeface="Arial" charset="0"/>
              </a:rPr>
              <a:t>http://en.wikipedia.org/wiki/Almon_Strowger</a:t>
            </a:r>
          </a:p>
          <a:p>
            <a:pPr algn="ctr" eaLnBrk="1" hangingPunct="1"/>
            <a:r>
              <a:rPr lang="pt-BR" sz="1600">
                <a:solidFill>
                  <a:srgbClr val="FF0000"/>
                </a:solidFill>
                <a:latin typeface="Arial" charset="0"/>
              </a:rPr>
              <a:t>http://www.pat2pdf.org/patents/pat0447918.pdf</a:t>
            </a:r>
          </a:p>
        </p:txBody>
      </p:sp>
    </p:spTree>
    <p:extLst>
      <p:ext uri="{BB962C8B-B14F-4D97-AF65-F5344CB8AC3E}">
        <p14:creationId xmlns:p14="http://schemas.microsoft.com/office/powerpoint/2010/main" val="258466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1.1 O Que </a:t>
            </a:r>
            <a:r>
              <a:rPr lang="pt-BR" sz="2400" i="1" dirty="0">
                <a:solidFill>
                  <a:srgbClr val="FF0000"/>
                </a:solidFill>
              </a:rPr>
              <a:t>é</a:t>
            </a:r>
            <a:r>
              <a:rPr lang="pt-BR" sz="2400" dirty="0">
                <a:solidFill>
                  <a:srgbClr val="FF0000"/>
                </a:solidFill>
              </a:rPr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Comutadores eletromecânicos</a:t>
            </a:r>
            <a:endParaRPr lang="pt-BR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4D787-9682-45E2-9B85-4197BDFEFFA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795400"/>
            <a:ext cx="6836229" cy="38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867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43C669-83C4-404D-BC63-6A796D347CA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7013"/>
            <a:ext cx="8462962" cy="1143000"/>
          </a:xfrm>
        </p:spPr>
        <p:txBody>
          <a:bodyPr/>
          <a:lstStyle/>
          <a:p>
            <a:r>
              <a:rPr lang="en-US" sz="3600"/>
              <a:t>Comutação de Circuitos: FDM e TDM</a:t>
            </a:r>
            <a:endParaRPr lang="fr-FR" sz="36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28771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FDM</a:t>
              </a:r>
              <a:endParaRPr lang="fr-FR">
                <a:latin typeface="Arial" charset="0"/>
              </a:endParaRPr>
            </a:p>
          </p:txBody>
        </p:sp>
        <p:grpSp>
          <p:nvGrpSpPr>
            <p:cNvPr id="28772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28773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774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1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pt-BR" dirty="0">
                    <a:latin typeface="Arial" charset="0"/>
                  </a:rPr>
                  <a:t>frequência</a:t>
                </a:r>
              </a:p>
            </p:txBody>
          </p:sp>
          <p:sp>
            <p:nvSpPr>
              <p:cNvPr id="28775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776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tempo</a:t>
                </a:r>
                <a:endParaRPr lang="fr-FR">
                  <a:latin typeface="Arial" charset="0"/>
                </a:endParaRPr>
              </a:p>
            </p:txBody>
          </p:sp>
          <p:sp>
            <p:nvSpPr>
              <p:cNvPr id="28777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6282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282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282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283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4037013"/>
            <a:ext cx="7239000" cy="2516187"/>
            <a:chOff x="288" y="2543"/>
            <a:chExt cx="4560" cy="1585"/>
          </a:xfrm>
        </p:grpSpPr>
        <p:sp>
          <p:nvSpPr>
            <p:cNvPr id="28765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TDM</a:t>
              </a:r>
              <a:endParaRPr lang="fr-FR">
                <a:latin typeface="Arial" charset="0"/>
              </a:endParaRPr>
            </a:p>
          </p:txBody>
        </p:sp>
        <p:sp>
          <p:nvSpPr>
            <p:cNvPr id="28766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67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1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dirty="0">
                  <a:latin typeface="Arial" charset="0"/>
                </a:rPr>
                <a:t>frequência</a:t>
              </a:r>
            </a:p>
          </p:txBody>
        </p:sp>
        <p:sp>
          <p:nvSpPr>
            <p:cNvPr id="28768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69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6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tempo</a:t>
              </a:r>
              <a:endParaRPr lang="fr-FR">
                <a:latin typeface="Arial" charset="0"/>
              </a:endParaRPr>
            </a:p>
          </p:txBody>
        </p:sp>
        <p:sp>
          <p:nvSpPr>
            <p:cNvPr id="28770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5029200"/>
            <a:ext cx="3886200" cy="914400"/>
            <a:chOff x="1776" y="3168"/>
            <a:chExt cx="2448" cy="576"/>
          </a:xfrm>
        </p:grpSpPr>
        <p:sp>
          <p:nvSpPr>
            <p:cNvPr id="28760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61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62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63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64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5029200"/>
            <a:ext cx="3886200" cy="914400"/>
            <a:chOff x="1920" y="3168"/>
            <a:chExt cx="2448" cy="576"/>
          </a:xfrm>
        </p:grpSpPr>
        <p:sp>
          <p:nvSpPr>
            <p:cNvPr id="28755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6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7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8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9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5029200"/>
            <a:ext cx="3886200" cy="914400"/>
            <a:chOff x="2064" y="3168"/>
            <a:chExt cx="2448" cy="576"/>
          </a:xfrm>
        </p:grpSpPr>
        <p:sp>
          <p:nvSpPr>
            <p:cNvPr id="28750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1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2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3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54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5029200"/>
            <a:ext cx="3886200" cy="914400"/>
            <a:chOff x="2208" y="3168"/>
            <a:chExt cx="2448" cy="576"/>
          </a:xfrm>
        </p:grpSpPr>
        <p:sp>
          <p:nvSpPr>
            <p:cNvPr id="28745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46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47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48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749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28742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43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44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5029200"/>
            <a:ext cx="4114800" cy="914400"/>
            <a:chOff x="1920" y="3168"/>
            <a:chExt cx="2592" cy="576"/>
          </a:xfrm>
        </p:grpSpPr>
        <p:sp>
          <p:nvSpPr>
            <p:cNvPr id="28723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4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6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7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8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9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0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1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4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5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6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7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8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39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40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41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28719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0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1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22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5029200"/>
            <a:ext cx="4343400" cy="914400"/>
            <a:chOff x="1848" y="3168"/>
            <a:chExt cx="2736" cy="576"/>
          </a:xfrm>
        </p:grpSpPr>
        <p:sp>
          <p:nvSpPr>
            <p:cNvPr id="28699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0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1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2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3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4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5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6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7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8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09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0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1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2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3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4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5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6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7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718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96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28692" name="Group 97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28694" name="Text Box 98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100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4 usuários</a:t>
                </a:r>
                <a:endParaRPr lang="fr-FR">
                  <a:latin typeface="Arial" charset="0"/>
                </a:endParaRPr>
              </a:p>
            </p:txBody>
          </p:sp>
          <p:sp>
            <p:nvSpPr>
              <p:cNvPr id="28695" name="Rectangle 99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8696" name="Rectangle 100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8697" name="Rectangle 101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8698" name="Rectangle 102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28693" name="Text Box 103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Exemplo:</a:t>
              </a:r>
              <a:endParaRPr lang="fr-FR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94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nimBg="1"/>
      <p:bldP spid="162828" grpId="0" animBg="1"/>
      <p:bldP spid="162829" grpId="0" animBg="1"/>
      <p:bldP spid="1628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765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61BF67-1B23-4D88-9AB2-F7029479126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Alocação de Faixas de Frequência no Brasil </a:t>
            </a:r>
            <a:r>
              <a:rPr lang="pt-BR" sz="2400" dirty="0"/>
              <a:t>(www.anatel.gov.br)</a:t>
            </a:r>
          </a:p>
        </p:txBody>
      </p:sp>
      <p:grpSp>
        <p:nvGrpSpPr>
          <p:cNvPr id="27653" name="Group 3"/>
          <p:cNvGrpSpPr>
            <a:grpSpLocks/>
          </p:cNvGrpSpPr>
          <p:nvPr/>
        </p:nvGrpSpPr>
        <p:grpSpPr bwMode="auto">
          <a:xfrm>
            <a:off x="-71438" y="874713"/>
            <a:ext cx="9144001" cy="5954712"/>
            <a:chOff x="-45" y="551"/>
            <a:chExt cx="5760" cy="3751"/>
          </a:xfrm>
        </p:grpSpPr>
        <p:pic>
          <p:nvPicPr>
            <p:cNvPr id="2767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45" y="560"/>
              <a:ext cx="3532" cy="2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7" y="3312"/>
              <a:ext cx="3496" cy="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5" y="551"/>
              <a:ext cx="2240" cy="2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78" y="3319"/>
              <a:ext cx="1826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2771775" y="2455863"/>
            <a:ext cx="2765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Rádio Ondas Médias</a:t>
            </a:r>
          </a:p>
        </p:txBody>
      </p:sp>
      <p:sp>
        <p:nvSpPr>
          <p:cNvPr id="27655" name="Text Box 9"/>
          <p:cNvSpPr txBox="1">
            <a:spLocks noChangeArrowheads="1"/>
          </p:cNvSpPr>
          <p:nvPr/>
        </p:nvSpPr>
        <p:spPr bwMode="auto">
          <a:xfrm>
            <a:off x="2635250" y="3702050"/>
            <a:ext cx="5778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TV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2 - 4</a:t>
            </a:r>
          </a:p>
        </p:txBody>
      </p:sp>
      <p:sp>
        <p:nvSpPr>
          <p:cNvPr id="27656" name="Text Box 10"/>
          <p:cNvSpPr txBox="1">
            <a:spLocks noChangeArrowheads="1"/>
          </p:cNvSpPr>
          <p:nvPr/>
        </p:nvSpPr>
        <p:spPr bwMode="auto">
          <a:xfrm>
            <a:off x="3568700" y="3703638"/>
            <a:ext cx="5143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TV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5, 6</a:t>
            </a:r>
          </a:p>
        </p:txBody>
      </p:sp>
      <p:sp>
        <p:nvSpPr>
          <p:cNvPr id="27657" name="Text Box 11"/>
          <p:cNvSpPr txBox="1">
            <a:spLocks noChangeArrowheads="1"/>
          </p:cNvSpPr>
          <p:nvPr/>
        </p:nvSpPr>
        <p:spPr bwMode="auto">
          <a:xfrm>
            <a:off x="4056063" y="3730625"/>
            <a:ext cx="8318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Verdana" pitchFamily="34" charset="0"/>
              </a:rPr>
              <a:t>Rádio</a:t>
            </a:r>
          </a:p>
          <a:p>
            <a:pPr algn="ctr"/>
            <a:r>
              <a:rPr lang="pt-BR" sz="1600" b="1">
                <a:solidFill>
                  <a:schemeClr val="bg1"/>
                </a:solidFill>
                <a:latin typeface="Verdana" pitchFamily="34" charset="0"/>
              </a:rPr>
              <a:t>FM</a:t>
            </a:r>
            <a:endParaRPr lang="pt-BR" sz="1000" b="1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6429375" y="3719513"/>
            <a:ext cx="6858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TV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7 - 13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814513" y="4440238"/>
            <a:ext cx="7937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TV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14 - 36</a:t>
            </a:r>
          </a:p>
        </p:txBody>
      </p:sp>
      <p:sp>
        <p:nvSpPr>
          <p:cNvPr id="27660" name="Text Box 14"/>
          <p:cNvSpPr txBox="1">
            <a:spLocks noChangeArrowheads="1"/>
          </p:cNvSpPr>
          <p:nvPr/>
        </p:nvSpPr>
        <p:spPr bwMode="auto">
          <a:xfrm>
            <a:off x="2673350" y="4441825"/>
            <a:ext cx="7937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rgbClr val="009900"/>
                </a:solidFill>
                <a:latin typeface="Verdana" pitchFamily="34" charset="0"/>
              </a:rPr>
              <a:t>TV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38 - 69</a:t>
            </a:r>
          </a:p>
        </p:txBody>
      </p:sp>
      <p:sp>
        <p:nvSpPr>
          <p:cNvPr id="27661" name="Text Box 15"/>
          <p:cNvSpPr txBox="1">
            <a:spLocks noChangeArrowheads="1"/>
          </p:cNvSpPr>
          <p:nvPr/>
        </p:nvSpPr>
        <p:spPr bwMode="auto">
          <a:xfrm>
            <a:off x="3354388" y="6521450"/>
            <a:ext cx="2582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b="1"/>
              <a:t>www.anatel.gov.br  10/2006</a:t>
            </a:r>
          </a:p>
        </p:txBody>
      </p:sp>
      <p:sp>
        <p:nvSpPr>
          <p:cNvPr id="27662" name="Text Box 16"/>
          <p:cNvSpPr txBox="1">
            <a:spLocks noChangeArrowheads="1"/>
          </p:cNvSpPr>
          <p:nvPr/>
        </p:nvSpPr>
        <p:spPr bwMode="auto">
          <a:xfrm>
            <a:off x="8369300" y="1296988"/>
            <a:ext cx="6969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30kHz</a:t>
            </a:r>
          </a:p>
        </p:txBody>
      </p:sp>
      <p:sp>
        <p:nvSpPr>
          <p:cNvPr id="27663" name="Text Box 17"/>
          <p:cNvSpPr txBox="1">
            <a:spLocks noChangeArrowheads="1"/>
          </p:cNvSpPr>
          <p:nvPr/>
        </p:nvSpPr>
        <p:spPr bwMode="auto">
          <a:xfrm>
            <a:off x="8369300" y="1895475"/>
            <a:ext cx="79533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300kHz</a:t>
            </a:r>
          </a:p>
        </p:txBody>
      </p:sp>
      <p:sp>
        <p:nvSpPr>
          <p:cNvPr id="27664" name="Text Box 18"/>
          <p:cNvSpPr txBox="1">
            <a:spLocks noChangeArrowheads="1"/>
          </p:cNvSpPr>
          <p:nvPr/>
        </p:nvSpPr>
        <p:spPr bwMode="auto">
          <a:xfrm>
            <a:off x="8369300" y="2597150"/>
            <a:ext cx="6477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3MHz</a:t>
            </a:r>
          </a:p>
        </p:txBody>
      </p:sp>
      <p:sp>
        <p:nvSpPr>
          <p:cNvPr id="27665" name="Text Box 19"/>
          <p:cNvSpPr txBox="1">
            <a:spLocks noChangeArrowheads="1"/>
          </p:cNvSpPr>
          <p:nvPr/>
        </p:nvSpPr>
        <p:spPr bwMode="auto">
          <a:xfrm>
            <a:off x="8369300" y="3289300"/>
            <a:ext cx="74612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30MHz</a:t>
            </a:r>
          </a:p>
        </p:txBody>
      </p:sp>
      <p:sp>
        <p:nvSpPr>
          <p:cNvPr id="27666" name="Text Box 20"/>
          <p:cNvSpPr txBox="1">
            <a:spLocks noChangeArrowheads="1"/>
          </p:cNvSpPr>
          <p:nvPr/>
        </p:nvSpPr>
        <p:spPr bwMode="auto">
          <a:xfrm>
            <a:off x="8369300" y="3983038"/>
            <a:ext cx="84455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300MHz</a:t>
            </a:r>
          </a:p>
        </p:txBody>
      </p:sp>
      <p:sp>
        <p:nvSpPr>
          <p:cNvPr id="27667" name="Text Box 21"/>
          <p:cNvSpPr txBox="1">
            <a:spLocks noChangeArrowheads="1"/>
          </p:cNvSpPr>
          <p:nvPr/>
        </p:nvSpPr>
        <p:spPr bwMode="auto">
          <a:xfrm>
            <a:off x="8369300" y="4656138"/>
            <a:ext cx="6381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3GHz</a:t>
            </a:r>
          </a:p>
        </p:txBody>
      </p:sp>
      <p:sp>
        <p:nvSpPr>
          <p:cNvPr id="27668" name="Text Box 22"/>
          <p:cNvSpPr txBox="1">
            <a:spLocks noChangeArrowheads="1"/>
          </p:cNvSpPr>
          <p:nvPr/>
        </p:nvSpPr>
        <p:spPr bwMode="auto">
          <a:xfrm>
            <a:off x="8369300" y="5457825"/>
            <a:ext cx="736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30GHz</a:t>
            </a:r>
          </a:p>
        </p:txBody>
      </p:sp>
      <p:sp>
        <p:nvSpPr>
          <p:cNvPr id="27669" name="Text Box 23"/>
          <p:cNvSpPr txBox="1">
            <a:spLocks noChangeArrowheads="1"/>
          </p:cNvSpPr>
          <p:nvPr/>
        </p:nvSpPr>
        <p:spPr bwMode="auto">
          <a:xfrm>
            <a:off x="8369300" y="6208713"/>
            <a:ext cx="83502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b="1">
                <a:latin typeface="Arial" charset="0"/>
              </a:rPr>
              <a:t>300GHz</a:t>
            </a:r>
          </a:p>
        </p:txBody>
      </p:sp>
    </p:spTree>
    <p:extLst>
      <p:ext uri="{BB962C8B-B14F-4D97-AF65-F5344CB8AC3E}">
        <p14:creationId xmlns:p14="http://schemas.microsoft.com/office/powerpoint/2010/main" val="1661621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969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DCAEDB-9685-425D-B85F-696D65BD5B3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Portadora T1</a:t>
            </a:r>
            <a:endParaRPr lang="pt-BR" sz="180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T1</a:t>
            </a:r>
          </a:p>
        </p:txBody>
      </p:sp>
      <p:pic>
        <p:nvPicPr>
          <p:cNvPr id="29702" name="Picture 4" descr="FIG2-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0875" y="2209800"/>
            <a:ext cx="595312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914400" y="2438400"/>
            <a:ext cx="33528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1 frame = (24*8+1)</a:t>
            </a:r>
          </a:p>
          <a:p>
            <a:pPr>
              <a:spcBef>
                <a:spcPct val="50000"/>
              </a:spcBef>
            </a:pPr>
            <a:r>
              <a:rPr lang="pt-BR"/>
              <a:t>1 frame = 193 bits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FF3300"/>
                </a:solidFill>
              </a:rPr>
              <a:t>TAXA TOTAL</a:t>
            </a: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FF3300"/>
                </a:solidFill>
              </a:rPr>
              <a:t>1,544 Mbps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060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072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CBEE08-2A19-4C00-8600-FDCB005F007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Multiplexação de Canais T1</a:t>
            </a:r>
            <a:endParaRPr lang="pt-BR" sz="1800"/>
          </a:p>
        </p:txBody>
      </p:sp>
      <p:pic>
        <p:nvPicPr>
          <p:cNvPr id="30725" name="Picture 3" descr="FIG2-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125663"/>
            <a:ext cx="6934200" cy="305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83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174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4A2F0D-6785-405C-B3C7-25AB6F70E20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1748" name="Line 2"/>
          <p:cNvSpPr>
            <a:spLocks noChangeShapeType="1"/>
          </p:cNvSpPr>
          <p:nvPr/>
        </p:nvSpPr>
        <p:spPr bwMode="auto">
          <a:xfrm>
            <a:off x="7191375" y="2614613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49" name="Line 3"/>
          <p:cNvSpPr>
            <a:spLocks noChangeShapeType="1"/>
          </p:cNvSpPr>
          <p:nvPr/>
        </p:nvSpPr>
        <p:spPr bwMode="auto">
          <a:xfrm flipH="1">
            <a:off x="2819400" y="4900613"/>
            <a:ext cx="1219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50" name="Line 4"/>
          <p:cNvSpPr>
            <a:spLocks noChangeShapeType="1"/>
          </p:cNvSpPr>
          <p:nvPr/>
        </p:nvSpPr>
        <p:spPr bwMode="auto">
          <a:xfrm>
            <a:off x="1676400" y="4900613"/>
            <a:ext cx="1219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51" name="Line 5"/>
          <p:cNvSpPr>
            <a:spLocks noChangeShapeType="1"/>
          </p:cNvSpPr>
          <p:nvPr/>
        </p:nvSpPr>
        <p:spPr bwMode="auto">
          <a:xfrm>
            <a:off x="4038600" y="2005013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52" name="Line 6"/>
          <p:cNvSpPr>
            <a:spLocks noChangeShapeType="1"/>
          </p:cNvSpPr>
          <p:nvPr/>
        </p:nvSpPr>
        <p:spPr bwMode="auto">
          <a:xfrm>
            <a:off x="1676400" y="1852613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53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b"/>
          <a:lstStyle/>
          <a:p>
            <a:r>
              <a:rPr lang="pt-BR"/>
              <a:t>Hierarquias Digitais Plesiócronas (PDH)</a:t>
            </a:r>
          </a:p>
        </p:txBody>
      </p:sp>
      <p:grpSp>
        <p:nvGrpSpPr>
          <p:cNvPr id="31754" name="Group 8"/>
          <p:cNvGrpSpPr>
            <a:grpSpLocks/>
          </p:cNvGrpSpPr>
          <p:nvPr/>
        </p:nvGrpSpPr>
        <p:grpSpPr bwMode="auto">
          <a:xfrm>
            <a:off x="2057400" y="5662613"/>
            <a:ext cx="1676400" cy="533400"/>
            <a:chOff x="1296" y="3792"/>
            <a:chExt cx="1056" cy="336"/>
          </a:xfrm>
        </p:grpSpPr>
        <p:sp>
          <p:nvSpPr>
            <p:cNvPr id="31801" name="Oval 9"/>
            <p:cNvSpPr>
              <a:spLocks noChangeArrowheads="1"/>
            </p:cNvSpPr>
            <p:nvPr/>
          </p:nvSpPr>
          <p:spPr bwMode="auto">
            <a:xfrm>
              <a:off x="1296" y="3792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802" name="Text Box 10"/>
            <p:cNvSpPr txBox="1">
              <a:spLocks noChangeArrowheads="1"/>
            </p:cNvSpPr>
            <p:nvPr/>
          </p:nvSpPr>
          <p:spPr bwMode="auto">
            <a:xfrm>
              <a:off x="1384" y="3835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1,544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3238500" y="46339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3378200" y="4702175"/>
            <a:ext cx="1397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6,312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838200" y="46339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977900" y="4702175"/>
            <a:ext cx="1397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6,312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59" name="Oval 15"/>
          <p:cNvSpPr>
            <a:spLocks noChangeArrowheads="1"/>
          </p:cNvSpPr>
          <p:nvPr/>
        </p:nvSpPr>
        <p:spPr bwMode="auto">
          <a:xfrm>
            <a:off x="838200" y="36052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977900" y="3673475"/>
            <a:ext cx="1524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32,064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61" name="Oval 17"/>
          <p:cNvSpPr>
            <a:spLocks noChangeArrowheads="1"/>
          </p:cNvSpPr>
          <p:nvPr/>
        </p:nvSpPr>
        <p:spPr bwMode="auto">
          <a:xfrm>
            <a:off x="838200" y="25384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977900" y="2606675"/>
            <a:ext cx="1524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97,728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63" name="Oval 19"/>
          <p:cNvSpPr>
            <a:spLocks noChangeArrowheads="1"/>
          </p:cNvSpPr>
          <p:nvPr/>
        </p:nvSpPr>
        <p:spPr bwMode="auto">
          <a:xfrm>
            <a:off x="838200" y="14716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977900" y="1539875"/>
            <a:ext cx="1397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397,2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3238500" y="30718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3378200" y="3140075"/>
            <a:ext cx="1524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44,736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67" name="Oval 23"/>
          <p:cNvSpPr>
            <a:spLocks noChangeArrowheads="1"/>
          </p:cNvSpPr>
          <p:nvPr/>
        </p:nvSpPr>
        <p:spPr bwMode="auto">
          <a:xfrm>
            <a:off x="3238500" y="1700213"/>
            <a:ext cx="1676400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3251200" y="1768475"/>
            <a:ext cx="1651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274,176 Mbps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3581400" y="52816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1752600" y="52816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1752600" y="42148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x5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>
            <a:off x="1752600" y="31480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x3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752600" y="20812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4114800" y="24622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x6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5" name="Text Box 31"/>
          <p:cNvSpPr txBox="1">
            <a:spLocks noChangeArrowheads="1"/>
          </p:cNvSpPr>
          <p:nvPr/>
        </p:nvSpPr>
        <p:spPr bwMode="auto">
          <a:xfrm>
            <a:off x="4114800" y="39100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x7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76" name="Text Box 32"/>
          <p:cNvSpPr txBox="1">
            <a:spLocks noChangeArrowheads="1"/>
          </p:cNvSpPr>
          <p:nvPr/>
        </p:nvSpPr>
        <p:spPr bwMode="auto">
          <a:xfrm>
            <a:off x="3886200" y="5738813"/>
            <a:ext cx="6667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DS-1</a:t>
            </a:r>
            <a:endParaRPr lang="pt-BR" sz="2000">
              <a:solidFill>
                <a:schemeClr val="bg2"/>
              </a:solidFill>
            </a:endParaRPr>
          </a:p>
        </p:txBody>
      </p:sp>
      <p:sp>
        <p:nvSpPr>
          <p:cNvPr id="31777" name="Text Box 33"/>
          <p:cNvSpPr txBox="1">
            <a:spLocks noChangeArrowheads="1"/>
          </p:cNvSpPr>
          <p:nvPr/>
        </p:nvSpPr>
        <p:spPr bwMode="auto">
          <a:xfrm>
            <a:off x="4876800" y="4748213"/>
            <a:ext cx="6667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DS-2</a:t>
            </a:r>
            <a:endParaRPr lang="pt-BR" sz="2000">
              <a:solidFill>
                <a:schemeClr val="bg2"/>
              </a:solidFill>
            </a:endParaRPr>
          </a:p>
        </p:txBody>
      </p:sp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4876800" y="3148013"/>
            <a:ext cx="6667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DS-3</a:t>
            </a:r>
            <a:endParaRPr lang="pt-BR" sz="2000">
              <a:solidFill>
                <a:schemeClr val="bg2"/>
              </a:solidFill>
            </a:endParaRPr>
          </a:p>
        </p:txBody>
      </p:sp>
      <p:sp>
        <p:nvSpPr>
          <p:cNvPr id="31779" name="Text Box 35"/>
          <p:cNvSpPr txBox="1">
            <a:spLocks noChangeArrowheads="1"/>
          </p:cNvSpPr>
          <p:nvPr/>
        </p:nvSpPr>
        <p:spPr bwMode="auto">
          <a:xfrm>
            <a:off x="669925" y="5281613"/>
            <a:ext cx="762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rgbClr val="009900"/>
                </a:solidFill>
              </a:rPr>
              <a:t>Japão</a:t>
            </a:r>
            <a:endParaRPr lang="pt-BR" sz="2000">
              <a:solidFill>
                <a:schemeClr val="hlink"/>
              </a:solidFill>
            </a:endParaRPr>
          </a:p>
        </p:txBody>
      </p:sp>
      <p:sp>
        <p:nvSpPr>
          <p:cNvPr id="31780" name="Text Box 36"/>
          <p:cNvSpPr txBox="1">
            <a:spLocks noChangeArrowheads="1"/>
          </p:cNvSpPr>
          <p:nvPr/>
        </p:nvSpPr>
        <p:spPr bwMode="auto">
          <a:xfrm>
            <a:off x="4254500" y="5129213"/>
            <a:ext cx="10795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rgbClr val="009900"/>
                </a:solidFill>
              </a:rPr>
              <a:t>América</a:t>
            </a:r>
          </a:p>
          <a:p>
            <a:r>
              <a:rPr lang="pt-BR" sz="2000">
                <a:solidFill>
                  <a:srgbClr val="009900"/>
                </a:solidFill>
              </a:rPr>
              <a:t>do Norte</a:t>
            </a:r>
            <a:endParaRPr lang="pt-BR" sz="2000">
              <a:solidFill>
                <a:schemeClr val="hlink"/>
              </a:solidFill>
            </a:endParaRPr>
          </a:p>
        </p:txBody>
      </p:sp>
      <p:grpSp>
        <p:nvGrpSpPr>
          <p:cNvPr id="31781" name="Group 37"/>
          <p:cNvGrpSpPr>
            <a:grpSpLocks/>
          </p:cNvGrpSpPr>
          <p:nvPr/>
        </p:nvGrpSpPr>
        <p:grpSpPr bwMode="auto">
          <a:xfrm>
            <a:off x="6353175" y="5357813"/>
            <a:ext cx="1676400" cy="533400"/>
            <a:chOff x="1296" y="3792"/>
            <a:chExt cx="1056" cy="336"/>
          </a:xfrm>
        </p:grpSpPr>
        <p:sp>
          <p:nvSpPr>
            <p:cNvPr id="31799" name="Oval 38"/>
            <p:cNvSpPr>
              <a:spLocks noChangeArrowheads="1"/>
            </p:cNvSpPr>
            <p:nvPr/>
          </p:nvSpPr>
          <p:spPr bwMode="auto">
            <a:xfrm>
              <a:off x="1296" y="3792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800" name="Text Box 39"/>
            <p:cNvSpPr txBox="1">
              <a:spLocks noChangeArrowheads="1"/>
            </p:cNvSpPr>
            <p:nvPr/>
          </p:nvSpPr>
          <p:spPr bwMode="auto">
            <a:xfrm>
              <a:off x="1384" y="3835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2,048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grpSp>
        <p:nvGrpSpPr>
          <p:cNvPr id="31782" name="Group 40"/>
          <p:cNvGrpSpPr>
            <a:grpSpLocks/>
          </p:cNvGrpSpPr>
          <p:nvPr/>
        </p:nvGrpSpPr>
        <p:grpSpPr bwMode="auto">
          <a:xfrm>
            <a:off x="6353175" y="4367213"/>
            <a:ext cx="1676400" cy="533400"/>
            <a:chOff x="1296" y="3792"/>
            <a:chExt cx="1056" cy="336"/>
          </a:xfrm>
        </p:grpSpPr>
        <p:sp>
          <p:nvSpPr>
            <p:cNvPr id="31797" name="Oval 41"/>
            <p:cNvSpPr>
              <a:spLocks noChangeArrowheads="1"/>
            </p:cNvSpPr>
            <p:nvPr/>
          </p:nvSpPr>
          <p:spPr bwMode="auto">
            <a:xfrm>
              <a:off x="1296" y="3792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798" name="Text Box 42"/>
            <p:cNvSpPr txBox="1">
              <a:spLocks noChangeArrowheads="1"/>
            </p:cNvSpPr>
            <p:nvPr/>
          </p:nvSpPr>
          <p:spPr bwMode="auto">
            <a:xfrm>
              <a:off x="1384" y="3835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8,448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grpSp>
        <p:nvGrpSpPr>
          <p:cNvPr id="31783" name="Group 43"/>
          <p:cNvGrpSpPr>
            <a:grpSpLocks/>
          </p:cNvGrpSpPr>
          <p:nvPr/>
        </p:nvGrpSpPr>
        <p:grpSpPr bwMode="auto">
          <a:xfrm>
            <a:off x="6353175" y="3376613"/>
            <a:ext cx="1676400" cy="533400"/>
            <a:chOff x="1296" y="3792"/>
            <a:chExt cx="1056" cy="336"/>
          </a:xfrm>
        </p:grpSpPr>
        <p:sp>
          <p:nvSpPr>
            <p:cNvPr id="31795" name="Oval 44"/>
            <p:cNvSpPr>
              <a:spLocks noChangeArrowheads="1"/>
            </p:cNvSpPr>
            <p:nvPr/>
          </p:nvSpPr>
          <p:spPr bwMode="auto">
            <a:xfrm>
              <a:off x="1296" y="3792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796" name="Text Box 45"/>
            <p:cNvSpPr txBox="1">
              <a:spLocks noChangeArrowheads="1"/>
            </p:cNvSpPr>
            <p:nvPr/>
          </p:nvSpPr>
          <p:spPr bwMode="auto">
            <a:xfrm>
              <a:off x="1384" y="3835"/>
              <a:ext cx="9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34,364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grpSp>
        <p:nvGrpSpPr>
          <p:cNvPr id="31784" name="Group 46"/>
          <p:cNvGrpSpPr>
            <a:grpSpLocks/>
          </p:cNvGrpSpPr>
          <p:nvPr/>
        </p:nvGrpSpPr>
        <p:grpSpPr bwMode="auto">
          <a:xfrm>
            <a:off x="6353175" y="2309813"/>
            <a:ext cx="1676400" cy="533400"/>
            <a:chOff x="4020" y="1680"/>
            <a:chExt cx="1056" cy="336"/>
          </a:xfrm>
        </p:grpSpPr>
        <p:sp>
          <p:nvSpPr>
            <p:cNvPr id="31793" name="Oval 47"/>
            <p:cNvSpPr>
              <a:spLocks noChangeArrowheads="1"/>
            </p:cNvSpPr>
            <p:nvPr/>
          </p:nvSpPr>
          <p:spPr bwMode="auto">
            <a:xfrm>
              <a:off x="4020" y="1680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794" name="Text Box 48"/>
            <p:cNvSpPr txBox="1">
              <a:spLocks noChangeArrowheads="1"/>
            </p:cNvSpPr>
            <p:nvPr/>
          </p:nvSpPr>
          <p:spPr bwMode="auto">
            <a:xfrm>
              <a:off x="4028" y="1723"/>
              <a:ext cx="104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139,264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sp>
        <p:nvSpPr>
          <p:cNvPr id="31785" name="Text Box 49"/>
          <p:cNvSpPr txBox="1">
            <a:spLocks noChangeArrowheads="1"/>
          </p:cNvSpPr>
          <p:nvPr/>
        </p:nvSpPr>
        <p:spPr bwMode="auto">
          <a:xfrm>
            <a:off x="6732588" y="5891213"/>
            <a:ext cx="9175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rgbClr val="009900"/>
                </a:solidFill>
              </a:rPr>
              <a:t>Europa</a:t>
            </a:r>
            <a:endParaRPr lang="pt-BR" sz="2000">
              <a:solidFill>
                <a:schemeClr val="hlink"/>
              </a:solidFill>
            </a:endParaRPr>
          </a:p>
        </p:txBody>
      </p:sp>
      <p:sp>
        <p:nvSpPr>
          <p:cNvPr id="31786" name="Text Box 50"/>
          <p:cNvSpPr txBox="1">
            <a:spLocks noChangeArrowheads="1"/>
          </p:cNvSpPr>
          <p:nvPr/>
        </p:nvSpPr>
        <p:spPr bwMode="auto">
          <a:xfrm>
            <a:off x="7239000" y="49768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87" name="Text Box 51"/>
          <p:cNvSpPr txBox="1">
            <a:spLocks noChangeArrowheads="1"/>
          </p:cNvSpPr>
          <p:nvPr/>
        </p:nvSpPr>
        <p:spPr bwMode="auto">
          <a:xfrm>
            <a:off x="7239000" y="39862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88" name="Text Box 52"/>
          <p:cNvSpPr txBox="1">
            <a:spLocks noChangeArrowheads="1"/>
          </p:cNvSpPr>
          <p:nvPr/>
        </p:nvSpPr>
        <p:spPr bwMode="auto">
          <a:xfrm>
            <a:off x="7239000" y="2919413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1789" name="Text Box 53"/>
          <p:cNvSpPr txBox="1">
            <a:spLocks noChangeArrowheads="1"/>
          </p:cNvSpPr>
          <p:nvPr/>
        </p:nvSpPr>
        <p:spPr bwMode="auto">
          <a:xfrm>
            <a:off x="8001000" y="5434013"/>
            <a:ext cx="5143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E-1</a:t>
            </a:r>
            <a:endParaRPr lang="pt-BR" sz="2000">
              <a:solidFill>
                <a:schemeClr val="bg2"/>
              </a:solidFill>
            </a:endParaRPr>
          </a:p>
        </p:txBody>
      </p:sp>
      <p:sp>
        <p:nvSpPr>
          <p:cNvPr id="31790" name="Text Box 54"/>
          <p:cNvSpPr txBox="1">
            <a:spLocks noChangeArrowheads="1"/>
          </p:cNvSpPr>
          <p:nvPr/>
        </p:nvSpPr>
        <p:spPr bwMode="auto">
          <a:xfrm>
            <a:off x="8001000" y="4443413"/>
            <a:ext cx="5143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E-2</a:t>
            </a:r>
            <a:endParaRPr lang="pt-BR" sz="2000">
              <a:solidFill>
                <a:schemeClr val="bg2"/>
              </a:solidFill>
            </a:endParaRPr>
          </a:p>
        </p:txBody>
      </p:sp>
      <p:sp>
        <p:nvSpPr>
          <p:cNvPr id="31791" name="Text Box 55"/>
          <p:cNvSpPr txBox="1">
            <a:spLocks noChangeArrowheads="1"/>
          </p:cNvSpPr>
          <p:nvPr/>
        </p:nvSpPr>
        <p:spPr bwMode="auto">
          <a:xfrm>
            <a:off x="8001000" y="3452813"/>
            <a:ext cx="5143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E-3</a:t>
            </a:r>
            <a:endParaRPr lang="pt-BR" sz="2000">
              <a:solidFill>
                <a:schemeClr val="bg2"/>
              </a:solidFill>
            </a:endParaRPr>
          </a:p>
        </p:txBody>
      </p:sp>
      <p:sp>
        <p:nvSpPr>
          <p:cNvPr id="31792" name="Text Box 56"/>
          <p:cNvSpPr txBox="1">
            <a:spLocks noChangeArrowheads="1"/>
          </p:cNvSpPr>
          <p:nvPr/>
        </p:nvSpPr>
        <p:spPr bwMode="auto">
          <a:xfrm>
            <a:off x="8001000" y="2386013"/>
            <a:ext cx="5143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E-4</a:t>
            </a:r>
            <a:endParaRPr lang="pt-BR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51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277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23E9E7-3B91-4ECB-800B-ACB86BFDD67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SONET/SDH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Synchronous Optical NETwork</a:t>
            </a:r>
          </a:p>
          <a:p>
            <a:pPr lvl="1"/>
            <a:r>
              <a:rPr lang="pt-BR"/>
              <a:t>Desenvolvido pela Bellcore</a:t>
            </a:r>
          </a:p>
          <a:p>
            <a:r>
              <a:rPr lang="pt-BR"/>
              <a:t>Synchronous Digital Hierarchy</a:t>
            </a:r>
          </a:p>
          <a:p>
            <a:pPr lvl="1"/>
            <a:r>
              <a:rPr lang="pt-BR"/>
              <a:t>Padronizado pelo ITU-T</a:t>
            </a:r>
          </a:p>
          <a:p>
            <a:r>
              <a:rPr lang="pt-BR"/>
              <a:t>Objetivos</a:t>
            </a:r>
          </a:p>
          <a:p>
            <a:pPr lvl="1"/>
            <a:r>
              <a:rPr lang="pt-BR" sz="2000"/>
              <a:t>Prover um padrão para transmissão</a:t>
            </a:r>
          </a:p>
          <a:p>
            <a:pPr lvl="1"/>
            <a:r>
              <a:rPr lang="pt-BR" sz="2000"/>
              <a:t>Unificar os sistemas dos EUA, Europa e Japão</a:t>
            </a:r>
          </a:p>
          <a:p>
            <a:pPr lvl="1"/>
            <a:r>
              <a:rPr lang="pt-BR" sz="2000"/>
              <a:t>Multiplexar diversos canais digitais</a:t>
            </a:r>
          </a:p>
          <a:p>
            <a:pPr lvl="1"/>
            <a:r>
              <a:rPr lang="pt-BR" sz="2000"/>
              <a:t>Prover suporte para Operação, administração e Manutenção (OAM)</a:t>
            </a:r>
          </a:p>
          <a:p>
            <a:pPr lvl="1"/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066201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379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1B3963-82E8-4D38-AD80-0E082F700B1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SONET</a:t>
            </a:r>
            <a:endParaRPr lang="pt-BR" sz="1800"/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772400" cy="4114800"/>
          </a:xfrm>
        </p:spPr>
        <p:txBody>
          <a:bodyPr/>
          <a:lstStyle/>
          <a:p>
            <a:r>
              <a:rPr lang="pt-BR"/>
              <a:t>Caminho Típico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pPr lvl="1"/>
            <a:endParaRPr lang="pt-BR"/>
          </a:p>
          <a:p>
            <a:r>
              <a:rPr lang="pt-BR"/>
              <a:t>O Quadro básico é um bloco de 810 bytes 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609600" y="5562600"/>
            <a:ext cx="7259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3"/>
            <a:r>
              <a:rPr lang="pt-BR"/>
              <a:t>810*8*8000  </a:t>
            </a:r>
            <a:r>
              <a:rPr lang="pt-BR">
                <a:solidFill>
                  <a:srgbClr val="FF3300"/>
                </a:solidFill>
                <a:sym typeface="Monotype Sorts" pitchFamily="2" charset="2"/>
              </a:rPr>
              <a:t>= TAXA TOTAL =  51,84 Mbps</a:t>
            </a:r>
            <a:endParaRPr lang="pt-BR">
              <a:solidFill>
                <a:schemeClr val="accent2"/>
              </a:solidFill>
              <a:sym typeface="Monotype Sorts" pitchFamily="2" charset="2"/>
            </a:endParaRPr>
          </a:p>
        </p:txBody>
      </p:sp>
      <p:pic>
        <p:nvPicPr>
          <p:cNvPr id="3379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120900"/>
            <a:ext cx="6019800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3409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481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AF3658-9543-46A8-BC0D-98E59B255AB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3276600" y="1828800"/>
            <a:ext cx="2743200" cy="28194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1" name="Line 3"/>
          <p:cNvSpPr>
            <a:spLocks noChangeShapeType="1"/>
          </p:cNvSpPr>
          <p:nvPr/>
        </p:nvSpPr>
        <p:spPr bwMode="auto">
          <a:xfrm>
            <a:off x="4572000" y="2209800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4572000" y="5257800"/>
            <a:ext cx="1828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3" name="Line 5"/>
          <p:cNvSpPr>
            <a:spLocks noChangeShapeType="1"/>
          </p:cNvSpPr>
          <p:nvPr/>
        </p:nvSpPr>
        <p:spPr bwMode="auto">
          <a:xfrm flipV="1">
            <a:off x="2895600" y="5257800"/>
            <a:ext cx="16764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Hierarquia digital síncrona</a:t>
            </a:r>
          </a:p>
        </p:txBody>
      </p:sp>
      <p:grpSp>
        <p:nvGrpSpPr>
          <p:cNvPr id="34825" name="Group 7"/>
          <p:cNvGrpSpPr>
            <a:grpSpLocks/>
          </p:cNvGrpSpPr>
          <p:nvPr/>
        </p:nvGrpSpPr>
        <p:grpSpPr bwMode="auto">
          <a:xfrm>
            <a:off x="2057400" y="6019800"/>
            <a:ext cx="1676400" cy="533400"/>
            <a:chOff x="1296" y="3792"/>
            <a:chExt cx="1056" cy="336"/>
          </a:xfrm>
        </p:grpSpPr>
        <p:sp>
          <p:nvSpPr>
            <p:cNvPr id="34848" name="Oval 8"/>
            <p:cNvSpPr>
              <a:spLocks noChangeArrowheads="1"/>
            </p:cNvSpPr>
            <p:nvPr/>
          </p:nvSpPr>
          <p:spPr bwMode="auto">
            <a:xfrm>
              <a:off x="1296" y="3792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849" name="Text Box 9"/>
            <p:cNvSpPr txBox="1">
              <a:spLocks noChangeArrowheads="1"/>
            </p:cNvSpPr>
            <p:nvPr/>
          </p:nvSpPr>
          <p:spPr bwMode="auto">
            <a:xfrm>
              <a:off x="1384" y="3835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1,544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3886200" y="6096000"/>
            <a:ext cx="6667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DS-1</a:t>
            </a:r>
            <a:endParaRPr lang="pt-BR" sz="2000">
              <a:solidFill>
                <a:schemeClr val="bg2"/>
              </a:solidFill>
            </a:endParaRPr>
          </a:p>
        </p:txBody>
      </p:sp>
      <p:grpSp>
        <p:nvGrpSpPr>
          <p:cNvPr id="34827" name="Group 11"/>
          <p:cNvGrpSpPr>
            <a:grpSpLocks/>
          </p:cNvGrpSpPr>
          <p:nvPr/>
        </p:nvGrpSpPr>
        <p:grpSpPr bwMode="auto">
          <a:xfrm>
            <a:off x="5562600" y="5715000"/>
            <a:ext cx="1676400" cy="533400"/>
            <a:chOff x="1296" y="3792"/>
            <a:chExt cx="1056" cy="336"/>
          </a:xfrm>
        </p:grpSpPr>
        <p:sp>
          <p:nvSpPr>
            <p:cNvPr id="34846" name="Oval 12"/>
            <p:cNvSpPr>
              <a:spLocks noChangeArrowheads="1"/>
            </p:cNvSpPr>
            <p:nvPr/>
          </p:nvSpPr>
          <p:spPr bwMode="auto">
            <a:xfrm>
              <a:off x="1296" y="3792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847" name="Text Box 13"/>
            <p:cNvSpPr txBox="1">
              <a:spLocks noChangeArrowheads="1"/>
            </p:cNvSpPr>
            <p:nvPr/>
          </p:nvSpPr>
          <p:spPr bwMode="auto">
            <a:xfrm>
              <a:off x="1384" y="3835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2,048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sp>
        <p:nvSpPr>
          <p:cNvPr id="34828" name="Text Box 14"/>
          <p:cNvSpPr txBox="1">
            <a:spLocks noChangeArrowheads="1"/>
          </p:cNvSpPr>
          <p:nvPr/>
        </p:nvSpPr>
        <p:spPr bwMode="auto">
          <a:xfrm>
            <a:off x="7210425" y="5791200"/>
            <a:ext cx="5143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800">
                <a:solidFill>
                  <a:schemeClr val="bg2"/>
                </a:solidFill>
              </a:rPr>
              <a:t>E-1</a:t>
            </a:r>
            <a:endParaRPr lang="pt-BR" sz="2000">
              <a:solidFill>
                <a:schemeClr val="bg2"/>
              </a:solidFill>
            </a:endParaRPr>
          </a:p>
        </p:txBody>
      </p:sp>
      <p:grpSp>
        <p:nvGrpSpPr>
          <p:cNvPr id="34829" name="Group 15"/>
          <p:cNvGrpSpPr>
            <a:grpSpLocks/>
          </p:cNvGrpSpPr>
          <p:nvPr/>
        </p:nvGrpSpPr>
        <p:grpSpPr bwMode="auto">
          <a:xfrm>
            <a:off x="3733800" y="4991100"/>
            <a:ext cx="1676400" cy="533400"/>
            <a:chOff x="2040" y="3144"/>
            <a:chExt cx="1056" cy="336"/>
          </a:xfrm>
        </p:grpSpPr>
        <p:sp>
          <p:nvSpPr>
            <p:cNvPr id="34844" name="Oval 16"/>
            <p:cNvSpPr>
              <a:spLocks noChangeArrowheads="1"/>
            </p:cNvSpPr>
            <p:nvPr/>
          </p:nvSpPr>
          <p:spPr bwMode="auto">
            <a:xfrm>
              <a:off x="2040" y="3144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845" name="Text Box 17"/>
            <p:cNvSpPr txBox="1">
              <a:spLocks noChangeArrowheads="1"/>
            </p:cNvSpPr>
            <p:nvPr/>
          </p:nvSpPr>
          <p:spPr bwMode="auto">
            <a:xfrm>
              <a:off x="2128" y="3187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6,312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sp>
        <p:nvSpPr>
          <p:cNvPr id="34830" name="Text Box 18"/>
          <p:cNvSpPr txBox="1">
            <a:spLocks noChangeArrowheads="1"/>
          </p:cNvSpPr>
          <p:nvPr/>
        </p:nvSpPr>
        <p:spPr bwMode="auto">
          <a:xfrm>
            <a:off x="3803650" y="5638800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x4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4831" name="Text Box 19"/>
          <p:cNvSpPr txBox="1">
            <a:spLocks noChangeArrowheads="1"/>
          </p:cNvSpPr>
          <p:nvPr/>
        </p:nvSpPr>
        <p:spPr bwMode="auto">
          <a:xfrm>
            <a:off x="5562600" y="5334000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x3</a:t>
            </a:r>
            <a:endParaRPr lang="pt-BR" sz="1600">
              <a:solidFill>
                <a:schemeClr val="accent2"/>
              </a:solidFill>
            </a:endParaRPr>
          </a:p>
        </p:txBody>
      </p:sp>
      <p:grpSp>
        <p:nvGrpSpPr>
          <p:cNvPr id="34832" name="Group 20"/>
          <p:cNvGrpSpPr>
            <a:grpSpLocks/>
          </p:cNvGrpSpPr>
          <p:nvPr/>
        </p:nvGrpSpPr>
        <p:grpSpPr bwMode="auto">
          <a:xfrm>
            <a:off x="3733800" y="3962400"/>
            <a:ext cx="1676400" cy="533400"/>
            <a:chOff x="2040" y="3144"/>
            <a:chExt cx="1056" cy="336"/>
          </a:xfrm>
        </p:grpSpPr>
        <p:sp>
          <p:nvSpPr>
            <p:cNvPr id="34842" name="Oval 21"/>
            <p:cNvSpPr>
              <a:spLocks noChangeArrowheads="1"/>
            </p:cNvSpPr>
            <p:nvPr/>
          </p:nvSpPr>
          <p:spPr bwMode="auto">
            <a:xfrm>
              <a:off x="2040" y="3144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843" name="Text Box 22"/>
            <p:cNvSpPr txBox="1">
              <a:spLocks noChangeArrowheads="1"/>
            </p:cNvSpPr>
            <p:nvPr/>
          </p:nvSpPr>
          <p:spPr bwMode="auto">
            <a:xfrm>
              <a:off x="2128" y="3187"/>
              <a:ext cx="88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51,84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grpSp>
        <p:nvGrpSpPr>
          <p:cNvPr id="34833" name="Group 23"/>
          <p:cNvGrpSpPr>
            <a:grpSpLocks/>
          </p:cNvGrpSpPr>
          <p:nvPr/>
        </p:nvGrpSpPr>
        <p:grpSpPr bwMode="auto">
          <a:xfrm>
            <a:off x="3733800" y="2933700"/>
            <a:ext cx="1676400" cy="533400"/>
            <a:chOff x="2040" y="3144"/>
            <a:chExt cx="1056" cy="336"/>
          </a:xfrm>
        </p:grpSpPr>
        <p:sp>
          <p:nvSpPr>
            <p:cNvPr id="34840" name="Oval 24"/>
            <p:cNvSpPr>
              <a:spLocks noChangeArrowheads="1"/>
            </p:cNvSpPr>
            <p:nvPr/>
          </p:nvSpPr>
          <p:spPr bwMode="auto">
            <a:xfrm>
              <a:off x="2040" y="3144"/>
              <a:ext cx="1056" cy="33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841" name="Text Box 25"/>
            <p:cNvSpPr txBox="1">
              <a:spLocks noChangeArrowheads="1"/>
            </p:cNvSpPr>
            <p:nvPr/>
          </p:nvSpPr>
          <p:spPr bwMode="auto">
            <a:xfrm>
              <a:off x="2128" y="3187"/>
              <a:ext cx="9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2"/>
                  </a:solidFill>
                </a:rPr>
                <a:t>155,52 Mbps</a:t>
              </a:r>
              <a:endParaRPr lang="pt-BR" sz="2800">
                <a:solidFill>
                  <a:schemeClr val="tx2"/>
                </a:solidFill>
              </a:endParaRPr>
            </a:p>
          </p:txBody>
        </p:sp>
      </p:grpSp>
      <p:sp>
        <p:nvSpPr>
          <p:cNvPr id="34834" name="Oval 26"/>
          <p:cNvSpPr>
            <a:spLocks noChangeArrowheads="1"/>
          </p:cNvSpPr>
          <p:nvPr/>
        </p:nvSpPr>
        <p:spPr bwMode="auto">
          <a:xfrm>
            <a:off x="3625850" y="1905000"/>
            <a:ext cx="2041525" cy="533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35" name="Text Box 27"/>
          <p:cNvSpPr txBox="1">
            <a:spLocks noChangeArrowheads="1"/>
          </p:cNvSpPr>
          <p:nvPr/>
        </p:nvSpPr>
        <p:spPr bwMode="auto">
          <a:xfrm>
            <a:off x="3600450" y="1973263"/>
            <a:ext cx="19621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155,52 Mbps x N</a:t>
            </a:r>
            <a:endParaRPr lang="pt-BR" sz="2800">
              <a:solidFill>
                <a:schemeClr val="tx2"/>
              </a:solidFill>
            </a:endParaRPr>
          </a:p>
        </p:txBody>
      </p:sp>
      <p:sp>
        <p:nvSpPr>
          <p:cNvPr id="34836" name="Text Box 28"/>
          <p:cNvSpPr txBox="1">
            <a:spLocks noChangeArrowheads="1"/>
          </p:cNvSpPr>
          <p:nvPr/>
        </p:nvSpPr>
        <p:spPr bwMode="auto">
          <a:xfrm>
            <a:off x="4572000" y="4648200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3300"/>
                </a:solidFill>
              </a:rPr>
              <a:t>x7</a:t>
            </a:r>
            <a:endParaRPr lang="pt-BR" sz="1600">
              <a:solidFill>
                <a:schemeClr val="accent2"/>
              </a:solidFill>
            </a:endParaRPr>
          </a:p>
        </p:txBody>
      </p:sp>
      <p:sp>
        <p:nvSpPr>
          <p:cNvPr id="34837" name="Text Box 29"/>
          <p:cNvSpPr txBox="1">
            <a:spLocks noChangeArrowheads="1"/>
          </p:cNvSpPr>
          <p:nvPr/>
        </p:nvSpPr>
        <p:spPr bwMode="auto">
          <a:xfrm>
            <a:off x="4648200" y="3581400"/>
            <a:ext cx="3873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chemeClr val="accent2"/>
                </a:solidFill>
              </a:rPr>
              <a:t>x3</a:t>
            </a:r>
          </a:p>
        </p:txBody>
      </p:sp>
      <p:sp>
        <p:nvSpPr>
          <p:cNvPr id="34838" name="Text Box 30"/>
          <p:cNvSpPr txBox="1">
            <a:spLocks noChangeArrowheads="1"/>
          </p:cNvSpPr>
          <p:nvPr/>
        </p:nvSpPr>
        <p:spPr bwMode="auto">
          <a:xfrm>
            <a:off x="4648200" y="2482850"/>
            <a:ext cx="4318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 sz="1600">
                <a:solidFill>
                  <a:schemeClr val="accent2"/>
                </a:solidFill>
              </a:rPr>
              <a:t>xN</a:t>
            </a:r>
          </a:p>
        </p:txBody>
      </p:sp>
      <p:sp>
        <p:nvSpPr>
          <p:cNvPr id="34839" name="Text Box 31"/>
          <p:cNvSpPr txBox="1">
            <a:spLocks noChangeArrowheads="1"/>
          </p:cNvSpPr>
          <p:nvPr/>
        </p:nvSpPr>
        <p:spPr bwMode="auto">
          <a:xfrm>
            <a:off x="6308725" y="2174875"/>
            <a:ext cx="1368425" cy="11874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3300"/>
                </a:solidFill>
              </a:rPr>
              <a:t>Interface</a:t>
            </a:r>
          </a:p>
          <a:p>
            <a:r>
              <a:rPr lang="pt-BR">
                <a:solidFill>
                  <a:srgbClr val="FF3300"/>
                </a:solidFill>
              </a:rPr>
              <a:t>Universal</a:t>
            </a:r>
          </a:p>
          <a:p>
            <a:r>
              <a:rPr lang="pt-BR">
                <a:solidFill>
                  <a:srgbClr val="FF3300"/>
                </a:solidFill>
              </a:rPr>
              <a:t>Óptica</a:t>
            </a:r>
            <a:endParaRPr lang="pt-B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54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584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FA0A67-BC26-463D-A15F-EF5565E075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Quadro SONET Básico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772400" cy="4114800"/>
          </a:xfrm>
        </p:spPr>
        <p:txBody>
          <a:bodyPr/>
          <a:lstStyle/>
          <a:p>
            <a:pPr lvl="1"/>
            <a:r>
              <a:rPr lang="pt-BR"/>
              <a:t>Todo: 90 colunas</a:t>
            </a:r>
          </a:p>
          <a:p>
            <a:pPr lvl="1"/>
            <a:r>
              <a:rPr lang="pt-BR"/>
              <a:t>SPE </a:t>
            </a:r>
            <a:r>
              <a:rPr lang="pt-BR" i="1"/>
              <a:t>(Synchronous Payload Envelope):</a:t>
            </a:r>
          </a:p>
          <a:p>
            <a:pPr lvl="2"/>
            <a:r>
              <a:rPr lang="pt-BR"/>
              <a:t> 87 colunas</a:t>
            </a:r>
          </a:p>
          <a:p>
            <a:pPr lvl="1"/>
            <a:r>
              <a:rPr lang="pt-BR"/>
              <a:t>Usuário: 86 colunas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317875"/>
            <a:ext cx="6096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99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04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8ED9BB-6909-4F06-BE56-66C20505D2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z="3200"/>
              <a:t>O que é a Internet: visão dos componentes</a:t>
            </a:r>
          </a:p>
        </p:txBody>
      </p:sp>
      <p:sp>
        <p:nvSpPr>
          <p:cNvPr id="10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390650"/>
            <a:ext cx="3432748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/>
              <a:t>milhões de dispositivos de computação conectados: </a:t>
            </a:r>
            <a:r>
              <a:rPr lang="pt-BR" sz="2000" i="1" dirty="0">
                <a:solidFill>
                  <a:srgbClr val="FF0000"/>
                </a:solidFill>
              </a:rPr>
              <a:t>hospedeiros (</a:t>
            </a:r>
            <a:r>
              <a:rPr lang="pt-BR" sz="2000" dirty="0">
                <a:solidFill>
                  <a:srgbClr val="FF0000"/>
                </a:solidFill>
              </a:rPr>
              <a:t>hosts</a:t>
            </a:r>
            <a:r>
              <a:rPr lang="pt-BR" sz="2000" i="1" dirty="0">
                <a:solidFill>
                  <a:srgbClr val="FF0000"/>
                </a:solidFill>
              </a:rPr>
              <a:t>) = sistemas finais</a:t>
            </a:r>
            <a:endParaRPr lang="pt-BR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sz="1600" dirty="0"/>
              <a:t>rodando </a:t>
            </a:r>
            <a:r>
              <a:rPr lang="pt-BR" sz="1600" i="1" dirty="0">
                <a:solidFill>
                  <a:srgbClr val="FF0000"/>
                </a:solidFill>
              </a:rPr>
              <a:t>aplicações de rede</a:t>
            </a:r>
            <a:endParaRPr lang="pt-BR" sz="1600" dirty="0"/>
          </a:p>
          <a:p>
            <a:pPr>
              <a:lnSpc>
                <a:spcPct val="90000"/>
              </a:lnSpc>
            </a:pPr>
            <a:r>
              <a:rPr lang="pt-BR" sz="2000" i="1" dirty="0">
                <a:solidFill>
                  <a:srgbClr val="FF0000"/>
                </a:solidFill>
              </a:rPr>
              <a:t>enlaces (links) de comunicação</a:t>
            </a:r>
            <a:endParaRPr lang="pt-BR" sz="2000" dirty="0"/>
          </a:p>
          <a:p>
            <a:pPr lvl="1">
              <a:lnSpc>
                <a:spcPct val="90000"/>
              </a:lnSpc>
            </a:pPr>
            <a:r>
              <a:rPr lang="pt-BR" sz="1800" dirty="0"/>
              <a:t>fibra, cobre, rádio, satélite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Taxa de transmissão = largura de banda (</a:t>
            </a:r>
            <a:r>
              <a:rPr lang="pt-BR" sz="1800" i="1" dirty="0"/>
              <a:t>bandwidth</a:t>
            </a:r>
            <a:r>
              <a:rPr lang="pt-BR" sz="1800" dirty="0"/>
              <a:t>)</a:t>
            </a:r>
          </a:p>
          <a:p>
            <a:pPr>
              <a:lnSpc>
                <a:spcPct val="90000"/>
              </a:lnSpc>
            </a:pPr>
            <a:r>
              <a:rPr lang="pt-BR" sz="2000" i="1" dirty="0">
                <a:solidFill>
                  <a:srgbClr val="FF0000"/>
                </a:solidFill>
              </a:rPr>
              <a:t>Roteadores (comutadores de pacotes):</a:t>
            </a:r>
            <a:r>
              <a:rPr lang="pt-BR" sz="2000" dirty="0"/>
              <a:t> encaminham pacotes (pedaços de dados)</a:t>
            </a:r>
          </a:p>
          <a:p>
            <a:pPr lvl="1">
              <a:lnSpc>
                <a:spcPct val="90000"/>
              </a:lnSpc>
            </a:pPr>
            <a:r>
              <a:rPr lang="pt-BR" sz="1600" i="1" dirty="0">
                <a:solidFill>
                  <a:srgbClr val="FF0000"/>
                </a:solidFill>
              </a:rPr>
              <a:t>Roteadores</a:t>
            </a:r>
            <a:r>
              <a:rPr lang="pt-BR" sz="1600" dirty="0"/>
              <a:t> e </a:t>
            </a:r>
            <a:r>
              <a:rPr lang="pt-BR" sz="1600" i="1" dirty="0">
                <a:solidFill>
                  <a:srgbClr val="FF0000"/>
                </a:solidFill>
              </a:rPr>
              <a:t>switches</a:t>
            </a:r>
          </a:p>
        </p:txBody>
      </p:sp>
      <p:pic>
        <p:nvPicPr>
          <p:cNvPr id="911" name="Imagem 910" descr="red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6118" y="1263607"/>
            <a:ext cx="3468338" cy="4510667"/>
          </a:xfrm>
          <a:prstGeom prst="rect">
            <a:avLst/>
          </a:prstGeom>
        </p:spPr>
      </p:pic>
      <p:grpSp>
        <p:nvGrpSpPr>
          <p:cNvPr id="7" name="Group 1201"/>
          <p:cNvGrpSpPr>
            <a:grpSpLocks/>
          </p:cNvGrpSpPr>
          <p:nvPr/>
        </p:nvGrpSpPr>
        <p:grpSpPr bwMode="auto">
          <a:xfrm>
            <a:off x="333375" y="1322388"/>
            <a:ext cx="1555751" cy="1622425"/>
            <a:chOff x="210" y="833"/>
            <a:chExt cx="980" cy="1022"/>
          </a:xfrm>
        </p:grpSpPr>
        <p:sp>
          <p:nvSpPr>
            <p:cNvPr id="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pt-BR" sz="1400"/>
                <a:t>smartphone</a:t>
              </a:r>
            </a:p>
          </p:txBody>
        </p:sp>
        <p:sp>
          <p:nvSpPr>
            <p:cNvPr id="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/>
                <a:t>PC</a:t>
              </a:r>
            </a:p>
          </p:txBody>
        </p:sp>
        <p:sp>
          <p:nvSpPr>
            <p:cNvPr id="1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5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dirty="0" err="1"/>
                <a:t>servidor</a:t>
              </a:r>
              <a:endParaRPr lang="en-US" altLang="pt-BR" sz="1400" dirty="0"/>
            </a:p>
          </p:txBody>
        </p:sp>
        <p:sp>
          <p:nvSpPr>
            <p:cNvPr id="1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492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pt-BR" sz="1400" dirty="0"/>
                <a:t>Laptop </a:t>
              </a:r>
            </a:p>
            <a:p>
              <a:pPr>
                <a:lnSpc>
                  <a:spcPct val="75000"/>
                </a:lnSpc>
              </a:pPr>
              <a:r>
                <a:rPr lang="en-US" altLang="pt-BR" sz="1400" dirty="0" err="1"/>
                <a:t>sem</a:t>
              </a:r>
              <a:r>
                <a:rPr lang="en-US" altLang="pt-BR" sz="1400" dirty="0"/>
                <a:t> </a:t>
              </a:r>
              <a:r>
                <a:rPr lang="en-US" altLang="pt-BR" sz="1400" dirty="0" err="1"/>
                <a:t>fio</a:t>
              </a:r>
              <a:endParaRPr lang="en-US" altLang="pt-BR" sz="1400" dirty="0"/>
            </a:p>
          </p:txBody>
        </p:sp>
        <p:grpSp>
          <p:nvGrpSpPr>
            <p:cNvPr id="1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7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7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4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51" name="Picture 1092" descr="screen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5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6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4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4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2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grpSp>
            <p:nvGrpSpPr>
              <p:cNvPr id="2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4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2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4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pt-BR" altLang="pt-BR"/>
                </a:p>
              </p:txBody>
            </p:sp>
          </p:grpSp>
          <p:sp>
            <p:nvSpPr>
              <p:cNvPr id="2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pt-BR" altLang="pt-B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3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</p:grpSp>
      <p:grpSp>
        <p:nvGrpSpPr>
          <p:cNvPr id="75" name="Group 842"/>
          <p:cNvGrpSpPr>
            <a:grpSpLocks/>
          </p:cNvGrpSpPr>
          <p:nvPr/>
        </p:nvGrpSpPr>
        <p:grpSpPr bwMode="auto">
          <a:xfrm>
            <a:off x="338138" y="3454400"/>
            <a:ext cx="1700211" cy="1063625"/>
            <a:chOff x="98" y="2320"/>
            <a:chExt cx="1071" cy="670"/>
          </a:xfrm>
        </p:grpSpPr>
        <p:sp>
          <p:nvSpPr>
            <p:cNvPr id="76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60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pt-BR" sz="1400" dirty="0"/>
                <a:t>enlaces</a:t>
              </a:r>
            </a:p>
            <a:p>
              <a:pPr>
                <a:lnSpc>
                  <a:spcPct val="75000"/>
                </a:lnSpc>
              </a:pPr>
              <a:r>
                <a:rPr lang="en-US" altLang="pt-BR" sz="1400" dirty="0" err="1"/>
                <a:t>cabeados</a:t>
              </a:r>
              <a:endParaRPr lang="en-US" altLang="pt-BR" sz="1400" dirty="0"/>
            </a:p>
          </p:txBody>
        </p:sp>
        <p:sp>
          <p:nvSpPr>
            <p:cNvPr id="77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1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pt-BR" sz="1400" dirty="0"/>
                <a:t>enlaces</a:t>
              </a:r>
            </a:p>
            <a:p>
              <a:pPr>
                <a:lnSpc>
                  <a:spcPct val="75000"/>
                </a:lnSpc>
              </a:pPr>
              <a:r>
                <a:rPr lang="en-US" altLang="pt-BR" sz="1400" dirty="0" err="1"/>
                <a:t>sem</a:t>
              </a:r>
              <a:r>
                <a:rPr lang="en-US" altLang="pt-BR" sz="1400" dirty="0"/>
                <a:t> </a:t>
              </a:r>
              <a:r>
                <a:rPr lang="en-US" altLang="pt-BR" sz="1400" dirty="0" err="1"/>
                <a:t>fio</a:t>
              </a:r>
              <a:endParaRPr lang="en-US" altLang="pt-BR" sz="1400" dirty="0"/>
            </a:p>
          </p:txBody>
        </p:sp>
        <p:grpSp>
          <p:nvGrpSpPr>
            <p:cNvPr id="78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83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86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87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88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89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0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1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2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3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4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5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6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7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8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99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  <p:sp>
              <p:nvSpPr>
                <p:cNvPr id="100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pt-BR"/>
                </a:p>
              </p:txBody>
            </p:sp>
          </p:grpSp>
          <p:pic>
            <p:nvPicPr>
              <p:cNvPr id="84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</p:grpSp>
        <p:grpSp>
          <p:nvGrpSpPr>
            <p:cNvPr id="79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81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0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2" name="Text Box 662"/>
          <p:cNvSpPr txBox="1">
            <a:spLocks noChangeArrowheads="1"/>
          </p:cNvSpPr>
          <p:nvPr/>
        </p:nvSpPr>
        <p:spPr bwMode="auto">
          <a:xfrm>
            <a:off x="513493" y="5630863"/>
            <a:ext cx="849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pt-BR" sz="1400" dirty="0" err="1"/>
              <a:t>roteador</a:t>
            </a:r>
            <a:endParaRPr lang="en-US" altLang="pt-BR" sz="1400" dirty="0"/>
          </a:p>
        </p:txBody>
      </p:sp>
      <p:grpSp>
        <p:nvGrpSpPr>
          <p:cNvPr id="103" name="Group 843"/>
          <p:cNvGrpSpPr>
            <a:grpSpLocks/>
          </p:cNvGrpSpPr>
          <p:nvPr/>
        </p:nvGrpSpPr>
        <p:grpSpPr bwMode="auto">
          <a:xfrm>
            <a:off x="703263" y="5457825"/>
            <a:ext cx="485775" cy="203200"/>
            <a:chOff x="4650" y="1129"/>
            <a:chExt cx="246" cy="95"/>
          </a:xfrm>
        </p:grpSpPr>
        <p:sp>
          <p:nvSpPr>
            <p:cNvPr id="1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07" name="Group 84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10" name="Freeform 8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pt-BR"/>
              </a:p>
            </p:txBody>
          </p:sp>
          <p:sp>
            <p:nvSpPr>
              <p:cNvPr id="111" name="Freeform 8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pt-BR"/>
              </a:p>
            </p:txBody>
          </p:sp>
        </p:grpSp>
        <p:sp>
          <p:nvSpPr>
            <p:cNvPr id="108" name="Line 85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pt-BR"/>
            </a:p>
          </p:txBody>
        </p:sp>
        <p:sp>
          <p:nvSpPr>
            <p:cNvPr id="109" name="Line 85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99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984AF2-E2B1-4D92-9A8D-C9F8C255855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pt-BR" sz="3200"/>
              <a:t>Comutação de pacotes versus comutação de circuitos</a:t>
            </a:r>
            <a:endParaRPr lang="pt-BR"/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3440" y="2155825"/>
            <a:ext cx="4095750" cy="4648200"/>
          </a:xfrm>
        </p:spPr>
        <p:txBody>
          <a:bodyPr/>
          <a:lstStyle/>
          <a:p>
            <a:r>
              <a:rPr lang="pt-BR" sz="2400" dirty="0"/>
              <a:t>Enlace de 1 </a:t>
            </a:r>
            <a:r>
              <a:rPr lang="pt-BR" sz="2400" dirty="0" err="1"/>
              <a:t>Mbit</a:t>
            </a:r>
            <a:endParaRPr lang="pt-BR" sz="2400" dirty="0"/>
          </a:p>
          <a:p>
            <a:r>
              <a:rPr lang="pt-BR" sz="2400" dirty="0"/>
              <a:t>cada usuário: </a:t>
            </a:r>
          </a:p>
          <a:p>
            <a:pPr lvl="1"/>
            <a:r>
              <a:rPr lang="pt-BR" sz="2000" dirty="0"/>
              <a:t>100kbps quando “ativo”</a:t>
            </a:r>
          </a:p>
          <a:p>
            <a:pPr lvl="1"/>
            <a:r>
              <a:rPr lang="pt-BR" sz="2000" dirty="0"/>
              <a:t>ativo 10% do tempo</a:t>
            </a:r>
          </a:p>
          <a:p>
            <a:r>
              <a:rPr lang="pt-BR" sz="2400" dirty="0"/>
              <a:t>comutação por circuitos: </a:t>
            </a:r>
          </a:p>
          <a:p>
            <a:pPr lvl="1"/>
            <a:r>
              <a:rPr lang="pt-BR" sz="2000" dirty="0"/>
              <a:t>10 usuários</a:t>
            </a:r>
          </a:p>
          <a:p>
            <a:r>
              <a:rPr lang="pt-BR" sz="2400" dirty="0"/>
              <a:t>comutação por pacotes: </a:t>
            </a:r>
          </a:p>
          <a:p>
            <a:pPr lvl="1"/>
            <a:r>
              <a:rPr lang="pt-BR" sz="2000" dirty="0"/>
              <a:t>com 35 usuários, probabilidade &gt; 10 ativos menor que 0,004</a:t>
            </a:r>
          </a:p>
        </p:txBody>
      </p:sp>
      <p:sp>
        <p:nvSpPr>
          <p:cNvPr id="399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90550" y="1390650"/>
            <a:ext cx="7620000" cy="6096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>
                <a:solidFill>
                  <a:srgbClr val="FF0000"/>
                </a:solidFill>
              </a:rPr>
              <a:t>A comutação de pacotes permite que mais usuários usem a rede!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4629150" y="20546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4629150" y="36548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39945" name="Line 7"/>
          <p:cNvSpPr>
            <a:spLocks noChangeShapeType="1"/>
          </p:cNvSpPr>
          <p:nvPr/>
        </p:nvSpPr>
        <p:spPr bwMode="auto">
          <a:xfrm>
            <a:off x="4933950" y="2359400"/>
            <a:ext cx="838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9946" name="Line 8"/>
          <p:cNvSpPr>
            <a:spLocks noChangeShapeType="1"/>
          </p:cNvSpPr>
          <p:nvPr/>
        </p:nvSpPr>
        <p:spPr bwMode="auto">
          <a:xfrm>
            <a:off x="5772150" y="281660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9947" name="Line 9"/>
          <p:cNvSpPr>
            <a:spLocks noChangeShapeType="1"/>
          </p:cNvSpPr>
          <p:nvPr/>
        </p:nvSpPr>
        <p:spPr bwMode="auto">
          <a:xfrm>
            <a:off x="5772150" y="296900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9948" name="Line 10"/>
          <p:cNvSpPr>
            <a:spLocks noChangeShapeType="1"/>
          </p:cNvSpPr>
          <p:nvPr/>
        </p:nvSpPr>
        <p:spPr bwMode="auto">
          <a:xfrm flipV="1">
            <a:off x="5010150" y="2969000"/>
            <a:ext cx="7620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9949" name="Text Box 11"/>
          <p:cNvSpPr txBox="1">
            <a:spLocks noChangeArrowheads="1"/>
          </p:cNvSpPr>
          <p:nvPr/>
        </p:nvSpPr>
        <p:spPr bwMode="auto">
          <a:xfrm>
            <a:off x="4402946" y="2593128"/>
            <a:ext cx="10647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N </a:t>
            </a:r>
          </a:p>
          <a:p>
            <a:pPr algn="ctr"/>
            <a:r>
              <a:rPr lang="en-US" sz="1800" dirty="0" err="1">
                <a:solidFill>
                  <a:schemeClr val="accent2"/>
                </a:solidFill>
                <a:latin typeface="Comic Sans MS" pitchFamily="66" charset="0"/>
              </a:rPr>
              <a:t>usuários</a:t>
            </a:r>
            <a:endParaRPr lang="en-US" sz="1800" dirty="0"/>
          </a:p>
        </p:txBody>
      </p:sp>
      <p:sp>
        <p:nvSpPr>
          <p:cNvPr id="39950" name="Text Box 12"/>
          <p:cNvSpPr txBox="1">
            <a:spLocks noChangeArrowheads="1"/>
          </p:cNvSpPr>
          <p:nvPr/>
        </p:nvSpPr>
        <p:spPr bwMode="auto">
          <a:xfrm>
            <a:off x="7096125" y="3100763"/>
            <a:ext cx="15351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mic Sans MS" pitchFamily="66" charset="0"/>
              </a:rPr>
              <a:t>Enlace de</a:t>
            </a:r>
          </a:p>
          <a:p>
            <a:r>
              <a:rPr lang="en-US">
                <a:latin typeface="Comic Sans MS" pitchFamily="66" charset="0"/>
              </a:rPr>
              <a:t>1 Mbps</a:t>
            </a:r>
          </a:p>
        </p:txBody>
      </p:sp>
      <p:grpSp>
        <p:nvGrpSpPr>
          <p:cNvPr id="39951" name="Group 13"/>
          <p:cNvGrpSpPr>
            <a:grpSpLocks/>
          </p:cNvGrpSpPr>
          <p:nvPr/>
        </p:nvGrpSpPr>
        <p:grpSpPr bwMode="auto">
          <a:xfrm>
            <a:off x="5864225" y="2529263"/>
            <a:ext cx="1208088" cy="666750"/>
            <a:chOff x="4072" y="1331"/>
            <a:chExt cx="761" cy="420"/>
          </a:xfrm>
        </p:grpSpPr>
        <p:sp>
          <p:nvSpPr>
            <p:cNvPr id="39953" name="Oval 14"/>
            <p:cNvSpPr>
              <a:spLocks noChangeArrowheads="1"/>
            </p:cNvSpPr>
            <p:nvPr/>
          </p:nvSpPr>
          <p:spPr bwMode="auto">
            <a:xfrm>
              <a:off x="4072" y="1518"/>
              <a:ext cx="755" cy="233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954" name="Rectangle 15"/>
            <p:cNvSpPr>
              <a:spLocks noChangeArrowheads="1"/>
            </p:cNvSpPr>
            <p:nvPr/>
          </p:nvSpPr>
          <p:spPr bwMode="auto">
            <a:xfrm>
              <a:off x="4072" y="1475"/>
              <a:ext cx="755" cy="16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pt-BR"/>
            </a:p>
          </p:txBody>
        </p:sp>
        <p:sp>
          <p:nvSpPr>
            <p:cNvPr id="39955" name="Oval 16"/>
            <p:cNvSpPr>
              <a:spLocks noChangeArrowheads="1"/>
            </p:cNvSpPr>
            <p:nvPr/>
          </p:nvSpPr>
          <p:spPr bwMode="auto">
            <a:xfrm>
              <a:off x="4078" y="1331"/>
              <a:ext cx="755" cy="271"/>
            </a:xfrm>
            <a:prstGeom prst="ellipse">
              <a:avLst/>
            </a:prstGeom>
            <a:solidFill>
              <a:schemeClr val="hlink"/>
            </a:solidFill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9956" name="Group 17"/>
            <p:cNvGrpSpPr>
              <a:grpSpLocks/>
            </p:cNvGrpSpPr>
            <p:nvPr/>
          </p:nvGrpSpPr>
          <p:grpSpPr bwMode="auto">
            <a:xfrm>
              <a:off x="4302" y="1410"/>
              <a:ext cx="314" cy="75"/>
              <a:chOff x="2208" y="2184"/>
              <a:chExt cx="176" cy="69"/>
            </a:xfrm>
          </p:grpSpPr>
          <p:grpSp>
            <p:nvGrpSpPr>
              <p:cNvPr id="39957" name="Group 18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3996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39963" name="Line 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39964" name="Line 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39958" name="Group 22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39959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39960" name="Line 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39961" name="Line 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</p:grpSp>
      <p:sp>
        <p:nvSpPr>
          <p:cNvPr id="39952" name="Line 26"/>
          <p:cNvSpPr>
            <a:spLocks noChangeShapeType="1"/>
          </p:cNvSpPr>
          <p:nvPr/>
        </p:nvSpPr>
        <p:spPr bwMode="auto">
          <a:xfrm>
            <a:off x="7077075" y="2883275"/>
            <a:ext cx="1714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9" name="Group 35"/>
          <p:cNvGrpSpPr>
            <a:grpSpLocks/>
          </p:cNvGrpSpPr>
          <p:nvPr/>
        </p:nvGrpSpPr>
        <p:grpSpPr bwMode="auto">
          <a:xfrm>
            <a:off x="4674671" y="4767261"/>
            <a:ext cx="4471989" cy="990599"/>
            <a:chOff x="3016" y="3097"/>
            <a:chExt cx="2817" cy="624"/>
          </a:xfrm>
        </p:grpSpPr>
        <p:sp>
          <p:nvSpPr>
            <p:cNvPr id="30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8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pt-BR" altLang="pt-BR" i="1" dirty="0">
                  <a:solidFill>
                    <a:srgbClr val="FF0000"/>
                  </a:solidFill>
                  <a:latin typeface="Gill Sans MT" pitchFamily="34" charset="0"/>
                </a:rPr>
                <a:t>P:</a:t>
              </a:r>
              <a:r>
                <a:rPr lang="pt-BR" altLang="pt-BR" dirty="0">
                  <a:latin typeface="Gill Sans MT" pitchFamily="34" charset="0"/>
                </a:rPr>
                <a:t> como foi obtido o valor 0,0004?</a:t>
              </a:r>
            </a:p>
          </p:txBody>
        </p:sp>
        <p:sp>
          <p:nvSpPr>
            <p:cNvPr id="31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74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pt-BR" altLang="pt-BR" i="1" dirty="0">
                  <a:solidFill>
                    <a:srgbClr val="FF0000"/>
                  </a:solidFill>
                  <a:latin typeface="Gill Sans MT" pitchFamily="34" charset="0"/>
                </a:rPr>
                <a:t>P:</a:t>
              </a:r>
              <a:r>
                <a:rPr lang="pt-BR" altLang="pt-BR" dirty="0">
                  <a:latin typeface="Gill Sans MT" pitchFamily="34" charset="0"/>
                </a:rPr>
                <a:t> o que ocorre se &gt; 35 usuários?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718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096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655DCA-D458-425E-9140-1CA641B6278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pt-BR" sz="3200"/>
              <a:t>Comutação de pacotes versus comutação de circuitos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841500"/>
            <a:ext cx="8001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400"/>
              <a:t>Ótima para dados em surtos</a:t>
            </a:r>
          </a:p>
          <a:p>
            <a:pPr lvl="1">
              <a:lnSpc>
                <a:spcPct val="90000"/>
              </a:lnSpc>
            </a:pPr>
            <a:r>
              <a:rPr lang="pt-BR"/>
              <a:t>compartilhamento dos recursos</a:t>
            </a:r>
          </a:p>
          <a:p>
            <a:pPr lvl="1">
              <a:lnSpc>
                <a:spcPct val="90000"/>
              </a:lnSpc>
            </a:pPr>
            <a:r>
              <a:rPr lang="pt-BR"/>
              <a:t>não necessita estabelecimento de conexão</a:t>
            </a:r>
            <a:endParaRPr lang="pt-BR" sz="2000"/>
          </a:p>
          <a:p>
            <a:pPr>
              <a:lnSpc>
                <a:spcPct val="90000"/>
              </a:lnSpc>
            </a:pPr>
            <a:r>
              <a:rPr lang="pt-BR" sz="2400">
                <a:solidFill>
                  <a:srgbClr val="FF0000"/>
                </a:solidFill>
              </a:rPr>
              <a:t>Congestionamento excessivo:</a:t>
            </a:r>
            <a:r>
              <a:rPr lang="pt-BR" sz="2400"/>
              <a:t> atraso e perda de pacotes</a:t>
            </a:r>
          </a:p>
          <a:p>
            <a:pPr lvl="1">
              <a:lnSpc>
                <a:spcPct val="90000"/>
              </a:lnSpc>
            </a:pPr>
            <a:r>
              <a:rPr lang="pt-BR"/>
              <a:t>necessita de protocolos para transferência confiável de dados, controle de congestionamento</a:t>
            </a:r>
            <a:endParaRPr lang="pt-BR" sz="2000"/>
          </a:p>
          <a:p>
            <a:pPr>
              <a:lnSpc>
                <a:spcPct val="90000"/>
              </a:lnSpc>
            </a:pPr>
            <a:r>
              <a:rPr lang="pt-BR" sz="2400">
                <a:solidFill>
                  <a:srgbClr val="FF0000"/>
                </a:solidFill>
              </a:rPr>
              <a:t>P: Como fornecer um comportamento do tipo circuito?</a:t>
            </a:r>
            <a:endParaRPr lang="pt-BR" sz="2400"/>
          </a:p>
          <a:p>
            <a:pPr lvl="1">
              <a:lnSpc>
                <a:spcPct val="90000"/>
              </a:lnSpc>
            </a:pPr>
            <a:r>
              <a:rPr lang="pt-BR"/>
              <a:t>São necessárias garantias de banda para aplicações de áudio e vídeo </a:t>
            </a:r>
          </a:p>
          <a:p>
            <a:pPr lvl="1">
              <a:lnSpc>
                <a:spcPct val="90000"/>
              </a:lnSpc>
            </a:pPr>
            <a:r>
              <a:rPr lang="pt-BR"/>
              <a:t>ainda é um problema não resolvido (cap. 7)</a:t>
            </a:r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389063"/>
            <a:ext cx="7620000" cy="6096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A comutação de pacotes ganha de lavada?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0265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Sistemas finais conectam-se à Internet através de </a:t>
            </a:r>
            <a:r>
              <a:rPr lang="pt-BR" sz="2400" dirty="0" err="1">
                <a:solidFill>
                  <a:srgbClr val="FF0000"/>
                </a:solidFill>
              </a:rPr>
              <a:t>ISPs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i="1" dirty="0"/>
              <a:t>(Internet Service </a:t>
            </a:r>
            <a:r>
              <a:rPr lang="pt-BR" sz="2400" i="1" dirty="0" err="1"/>
              <a:t>Providers</a:t>
            </a:r>
            <a:r>
              <a:rPr lang="pt-BR" sz="2400" i="1" dirty="0"/>
              <a:t>)</a:t>
            </a:r>
            <a:r>
              <a:rPr lang="pt-BR" sz="2400" dirty="0">
                <a:solidFill>
                  <a:srgbClr val="FF0000"/>
                </a:solidFill>
              </a:rPr>
              <a:t> de acesso</a:t>
            </a:r>
          </a:p>
          <a:p>
            <a:pPr lvl="1"/>
            <a:r>
              <a:rPr lang="pt-BR" sz="2000" dirty="0"/>
              <a:t>ISP residencial, corporativo e acadêmico</a:t>
            </a:r>
          </a:p>
          <a:p>
            <a:r>
              <a:rPr lang="pt-BR" sz="2400" dirty="0"/>
              <a:t>Os </a:t>
            </a:r>
            <a:r>
              <a:rPr lang="pt-BR" sz="2400" dirty="0" err="1"/>
              <a:t>ISPs</a:t>
            </a:r>
            <a:r>
              <a:rPr lang="pt-BR" sz="2400" dirty="0"/>
              <a:t> de acesso devem ser interconectados</a:t>
            </a:r>
          </a:p>
          <a:p>
            <a:pPr lvl="1"/>
            <a:r>
              <a:rPr lang="pt-BR" sz="2000" dirty="0"/>
              <a:t>De modo que quaisquer dois hospedeiros possam enviar pacotes um para o outro</a:t>
            </a:r>
          </a:p>
          <a:p>
            <a:r>
              <a:rPr lang="pt-BR" sz="2400" dirty="0"/>
              <a:t>A rede de redes resultante é muito complexa</a:t>
            </a:r>
          </a:p>
          <a:p>
            <a:pPr lvl="1"/>
            <a:r>
              <a:rPr lang="pt-BR" sz="2000" dirty="0"/>
              <a:t>Evolução foi dirigida pela economia e por políticas nacionais</a:t>
            </a:r>
          </a:p>
          <a:p>
            <a:r>
              <a:rPr lang="pt-BR" sz="2400" dirty="0"/>
              <a:t>Seguiremos uma abordagem passo-a-passo para descrever a estrutura atual da Internet</a:t>
            </a:r>
            <a:endParaRPr lang="pt-BR" dirty="0"/>
          </a:p>
          <a:p>
            <a:pPr lvl="1"/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D8EA91-78ED-4219-8F09-0A91F98163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85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3075" y="1193070"/>
            <a:ext cx="820420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i="1" kern="0" dirty="0">
                <a:solidFill>
                  <a:srgbClr val="CC0000"/>
                </a:solidFill>
                <a:ea typeface="ＭＳ Ｐゴシック" pitchFamily="34" charset="-128"/>
              </a:rPr>
              <a:t>Pergunta: </a:t>
            </a:r>
            <a:r>
              <a:rPr lang="pt-BR" altLang="pt-BR" sz="2000" kern="0" dirty="0">
                <a:ea typeface="ＭＳ Ｐゴシック" pitchFamily="34" charset="-128"/>
              </a:rPr>
              <a:t>dados </a:t>
            </a:r>
            <a:r>
              <a:rPr lang="pt-BR" altLang="pt-BR" sz="2000" i="1" kern="0" dirty="0">
                <a:ea typeface="ＭＳ Ｐゴシック" pitchFamily="34" charset="-128"/>
              </a:rPr>
              <a:t>milhões </a:t>
            </a:r>
            <a:r>
              <a:rPr lang="pt-BR" altLang="pt-BR" sz="2000" kern="0" dirty="0">
                <a:ea typeface="ＭＳ Ｐゴシック" pitchFamily="34" charset="-128"/>
              </a:rPr>
              <a:t>de </a:t>
            </a:r>
            <a:r>
              <a:rPr lang="pt-BR" altLang="pt-BR" sz="2000" kern="0" dirty="0" err="1">
                <a:ea typeface="ＭＳ Ｐゴシック" pitchFamily="34" charset="-128"/>
              </a:rPr>
              <a:t>ISPs</a:t>
            </a:r>
            <a:r>
              <a:rPr lang="pt-BR" altLang="pt-BR" sz="2000" kern="0" dirty="0">
                <a:ea typeface="ＭＳ Ｐゴシック" pitchFamily="34" charset="-128"/>
              </a:rPr>
              <a:t> de acesso, como interligar todos eles?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2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562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3075" y="1193070"/>
            <a:ext cx="820420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i="1" kern="0" dirty="0">
                <a:solidFill>
                  <a:srgbClr val="CC0000"/>
                </a:solidFill>
                <a:ea typeface="ＭＳ Ｐゴシック" pitchFamily="34" charset="-128"/>
              </a:rPr>
              <a:t>Opção: </a:t>
            </a:r>
            <a:r>
              <a:rPr lang="pt-BR" altLang="pt-BR" sz="2000" kern="0" dirty="0">
                <a:ea typeface="ＭＳ Ｐゴシック" pitchFamily="34" charset="-128"/>
              </a:rPr>
              <a:t>conectar cada ISP de acesso a cada um dos demais </a:t>
            </a:r>
            <a:r>
              <a:rPr lang="pt-BR" altLang="pt-BR" sz="2000" kern="0" dirty="0" err="1">
                <a:ea typeface="ＭＳ Ｐゴシック" pitchFamily="34" charset="-128"/>
              </a:rPr>
              <a:t>ISPs</a:t>
            </a:r>
            <a:r>
              <a:rPr lang="pt-BR" altLang="pt-BR" sz="2000" kern="0" dirty="0">
                <a:ea typeface="ＭＳ Ｐゴシック" pitchFamily="34" charset="-128"/>
              </a:rPr>
              <a:t> de acesso?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1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2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62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63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8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dirty="0"/>
              <a:t>Conectar cada ISP de acesso a cada um dos demais </a:t>
            </a:r>
            <a:r>
              <a:rPr lang="pt-BR" altLang="pt-BR" i="1" dirty="0">
                <a:solidFill>
                  <a:srgbClr val="CC0000"/>
                </a:solidFill>
              </a:rPr>
              <a:t>não escala: </a:t>
            </a:r>
            <a:r>
              <a:rPr lang="pt-BR" altLang="pt-BR" dirty="0"/>
              <a:t>são necessárias O(</a:t>
            </a:r>
            <a:r>
              <a:rPr lang="pt-BR" altLang="pt-BR" i="1" dirty="0"/>
              <a:t>N</a:t>
            </a:r>
            <a:r>
              <a:rPr lang="pt-BR" altLang="pt-BR" baseline="30000" dirty="0"/>
              <a:t>2</a:t>
            </a:r>
            <a:r>
              <a:rPr lang="pt-BR" altLang="pt-BR" dirty="0"/>
              <a:t>) conexões</a:t>
            </a:r>
            <a:r>
              <a:rPr lang="en-US" alt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6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3075" y="1193070"/>
            <a:ext cx="820420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i="1" kern="0" dirty="0">
                <a:solidFill>
                  <a:srgbClr val="CC0000"/>
                </a:solidFill>
                <a:ea typeface="ＭＳ Ｐゴシック" pitchFamily="34" charset="-128"/>
              </a:rPr>
              <a:t>Opção: </a:t>
            </a:r>
            <a:r>
              <a:rPr lang="pt-BR" altLang="pt-BR" sz="2000" kern="0" dirty="0">
                <a:ea typeface="ＭＳ Ｐゴシック" pitchFamily="34" charset="-128"/>
              </a:rPr>
              <a:t>conectar cada ISP de acesso a um ISP de trânsito global? Os </a:t>
            </a:r>
            <a:r>
              <a:rPr lang="pt-BR" altLang="pt-BR" sz="2000" kern="0" dirty="0" err="1">
                <a:ea typeface="ＭＳ Ｐゴシック" pitchFamily="34" charset="-128"/>
              </a:rPr>
              <a:t>ISPs</a:t>
            </a:r>
            <a:r>
              <a:rPr lang="pt-BR" altLang="pt-BR" sz="2000" kern="0" dirty="0">
                <a:ea typeface="ＭＳ Ｐゴシック" pitchFamily="34" charset="-128"/>
              </a:rPr>
              <a:t> de </a:t>
            </a:r>
            <a:r>
              <a:rPr lang="pt-BR" altLang="pt-BR" sz="2000" kern="0" dirty="0">
                <a:solidFill>
                  <a:srgbClr val="FF0000"/>
                </a:solidFill>
                <a:ea typeface="ＭＳ Ｐゴシック" pitchFamily="34" charset="-128"/>
              </a:rPr>
              <a:t>usuário</a:t>
            </a:r>
            <a:r>
              <a:rPr lang="pt-BR" altLang="pt-BR" sz="2000" kern="0" dirty="0">
                <a:ea typeface="ＭＳ Ｐゴシック" pitchFamily="34" charset="-128"/>
              </a:rPr>
              <a:t> e </a:t>
            </a:r>
            <a:r>
              <a:rPr lang="pt-BR" altLang="pt-BR" sz="2000" kern="0" dirty="0">
                <a:solidFill>
                  <a:srgbClr val="FF0000"/>
                </a:solidFill>
                <a:ea typeface="ＭＳ Ｐゴシック" pitchFamily="34" charset="-128"/>
              </a:rPr>
              <a:t>provedor</a:t>
            </a:r>
            <a:r>
              <a:rPr lang="pt-BR" altLang="pt-BR" sz="2000" kern="0" dirty="0">
                <a:ea typeface="ＭＳ Ｐゴシック" pitchFamily="34" charset="-128"/>
              </a:rPr>
              <a:t> têm um acordo econômico.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79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0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3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1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1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2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3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7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4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5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5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6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1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7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9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8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7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89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5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0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3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1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1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2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9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3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7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4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5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95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3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96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8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0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34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grpSp>
        <p:nvGrpSpPr>
          <p:cNvPr id="135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1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3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14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4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4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4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51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2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9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3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15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5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5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5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6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5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16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6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6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6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69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0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67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1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1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7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7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18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8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8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8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87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8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85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9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19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9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9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19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9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9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1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2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2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grpSp>
          <p:nvGrpSpPr>
            <p:cNvPr id="20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0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cxnSp>
        <p:nvCxnSpPr>
          <p:cNvPr id="207" name="Straight Connector 10"/>
          <p:cNvCxnSpPr>
            <a:cxnSpLocks noChangeShapeType="1"/>
            <a:stCxn id="204" idx="0"/>
            <a:endCxn id="167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traight Connector 297"/>
          <p:cNvCxnSpPr>
            <a:cxnSpLocks noChangeShapeType="1"/>
            <a:endCxn id="156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98"/>
          <p:cNvCxnSpPr>
            <a:cxnSpLocks noChangeShapeType="1"/>
            <a:endCxn id="158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traight Connector 301"/>
          <p:cNvCxnSpPr>
            <a:cxnSpLocks noChangeShapeType="1"/>
            <a:stCxn id="183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traight Connector 304"/>
          <p:cNvCxnSpPr>
            <a:cxnSpLocks noChangeShapeType="1"/>
            <a:endCxn id="199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traight Connector 22"/>
          <p:cNvCxnSpPr>
            <a:cxnSpLocks noChangeShapeType="1"/>
            <a:endCxn id="201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traight Connector 305"/>
          <p:cNvCxnSpPr>
            <a:cxnSpLocks noChangeShapeType="1"/>
            <a:endCxn id="203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traight Connector 306"/>
          <p:cNvCxnSpPr>
            <a:cxnSpLocks noChangeShapeType="1"/>
            <a:endCxn id="203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307"/>
          <p:cNvCxnSpPr>
            <a:cxnSpLocks noChangeShapeType="1"/>
            <a:endCxn id="140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traight Connector 308"/>
          <p:cNvCxnSpPr>
            <a:cxnSpLocks noChangeShapeType="1"/>
            <a:endCxn id="136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traight Connector 309"/>
          <p:cNvCxnSpPr>
            <a:cxnSpLocks noChangeShapeType="1"/>
            <a:endCxn id="136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traight Connector 310"/>
          <p:cNvCxnSpPr>
            <a:cxnSpLocks noChangeShapeType="1"/>
            <a:stCxn id="103" idx="0"/>
            <a:endCxn id="136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traight Connector 312"/>
          <p:cNvCxnSpPr>
            <a:cxnSpLocks noChangeShapeType="1"/>
            <a:stCxn id="106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traight Connector 314"/>
          <p:cNvCxnSpPr>
            <a:cxnSpLocks noChangeShapeType="1"/>
            <a:endCxn id="195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315"/>
          <p:cNvCxnSpPr>
            <a:cxnSpLocks noChangeShapeType="1"/>
            <a:endCxn id="195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traight Connector 318"/>
          <p:cNvCxnSpPr>
            <a:cxnSpLocks noChangeShapeType="1"/>
            <a:stCxn id="114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1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i="1"/>
              <a:t>global</a:t>
            </a:r>
            <a:br>
              <a:rPr lang="en-US" altLang="pt-BR" i="1"/>
            </a:br>
            <a:r>
              <a:rPr lang="en-US" altLang="pt-BR" i="1"/>
              <a:t>ISP</a:t>
            </a:r>
          </a:p>
        </p:txBody>
      </p:sp>
    </p:spTree>
    <p:extLst>
      <p:ext uri="{BB962C8B-B14F-4D97-AF65-F5344CB8AC3E}">
        <p14:creationId xmlns:p14="http://schemas.microsoft.com/office/powerpoint/2010/main" val="465266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3075" y="1193070"/>
            <a:ext cx="820420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kern="0" dirty="0">
                <a:ea typeface="ＭＳ Ｐゴシック" pitchFamily="34" charset="-128"/>
              </a:rPr>
              <a:t>Mas, se um ISP global for um negócio viável, haverá competidores...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2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23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2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2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2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27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27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27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27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27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26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2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2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2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2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2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24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287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288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8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3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6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290" name="Straight Connector 10"/>
            <p:cNvCxnSpPr>
              <a:cxnSpLocks noChangeShapeType="1"/>
              <a:stCxn id="36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Straight Connector 304"/>
            <p:cNvCxnSpPr>
              <a:cxnSpLocks noChangeShapeType="1"/>
              <a:endCxn id="36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9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B</a:t>
              </a:r>
            </a:p>
          </p:txBody>
        </p:sp>
        <p:grpSp>
          <p:nvGrpSpPr>
            <p:cNvPr id="30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3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5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3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51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2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3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4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3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3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3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2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1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2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37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37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5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374" name="Straight Connector 334"/>
            <p:cNvCxnSpPr>
              <a:cxnSpLocks noChangeShapeType="1"/>
              <a:stCxn id="45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2" name="Straight Connector 342"/>
            <p:cNvCxnSpPr>
              <a:cxnSpLocks noChangeShapeType="1"/>
              <a:endCxn id="44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A</a:t>
              </a:r>
            </a:p>
          </p:txBody>
        </p:sp>
        <p:grpSp>
          <p:nvGrpSpPr>
            <p:cNvPr id="38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3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2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1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1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0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455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5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45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3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3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458" name="Straight Connector 419"/>
            <p:cNvCxnSpPr>
              <a:cxnSpLocks noChangeShapeType="1"/>
              <a:stCxn id="53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" name="Straight Connector 427"/>
            <p:cNvCxnSpPr>
              <a:cxnSpLocks noChangeShapeType="1"/>
              <a:endCxn id="53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C</a:t>
              </a:r>
            </a:p>
          </p:txBody>
        </p:sp>
        <p:grpSp>
          <p:nvGrpSpPr>
            <p:cNvPr id="46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2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1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0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8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7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cxnSp>
        <p:nvCxnSpPr>
          <p:cNvPr id="539" name="Straight Connector 12"/>
          <p:cNvCxnSpPr>
            <a:cxnSpLocks noChangeShapeType="1"/>
            <a:endCxn id="44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0" name="Straight Connector 500"/>
          <p:cNvCxnSpPr>
            <a:cxnSpLocks noChangeShapeType="1"/>
            <a:endCxn id="45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1" name="Straight Connector 501"/>
          <p:cNvCxnSpPr>
            <a:cxnSpLocks noChangeShapeType="1"/>
            <a:endCxn id="44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" name="Straight Connector 502"/>
          <p:cNvCxnSpPr>
            <a:cxnSpLocks noChangeShapeType="1"/>
            <a:endCxn id="41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" name="Straight Connector 503"/>
          <p:cNvCxnSpPr>
            <a:cxnSpLocks noChangeShapeType="1"/>
            <a:endCxn id="41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4" name="Straight Connector 504"/>
          <p:cNvCxnSpPr>
            <a:cxnSpLocks noChangeShapeType="1"/>
            <a:endCxn id="333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5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6" name="Straight Connector 506"/>
          <p:cNvCxnSpPr>
            <a:cxnSpLocks noChangeShapeType="1"/>
            <a:stCxn id="261" idx="4"/>
            <a:endCxn id="328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7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8" name="Straight Connector 508"/>
          <p:cNvCxnSpPr>
            <a:cxnSpLocks noChangeShapeType="1"/>
            <a:endCxn id="315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9" name="Straight Connector 509"/>
          <p:cNvCxnSpPr>
            <a:cxnSpLocks noChangeShapeType="1"/>
            <a:stCxn id="259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0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1" name="Straight Connector 511"/>
          <p:cNvCxnSpPr>
            <a:cxnSpLocks noChangeShapeType="1"/>
            <a:stCxn id="256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2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" name="Straight Connector 513"/>
          <p:cNvCxnSpPr>
            <a:cxnSpLocks noChangeShapeType="1"/>
            <a:endCxn id="479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4" name="Straight Connector 514"/>
          <p:cNvCxnSpPr>
            <a:cxnSpLocks noChangeShapeType="1"/>
            <a:endCxn id="535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56391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3075" y="1193070"/>
            <a:ext cx="820420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kern="0" dirty="0">
                <a:ea typeface="ＭＳ Ｐゴシック" pitchFamily="34" charset="-128"/>
              </a:rPr>
              <a:t>Mas, se um ISP global for um negócio viável, haverá competidores... que precisam se interconectar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2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23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2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2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2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27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27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27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3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27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27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26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2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2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2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2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2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24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24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5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287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288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28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3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6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290" name="Straight Connector 10"/>
            <p:cNvCxnSpPr>
              <a:cxnSpLocks noChangeShapeType="1"/>
              <a:stCxn id="36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Straight Connector 304"/>
            <p:cNvCxnSpPr>
              <a:cxnSpLocks noChangeShapeType="1"/>
              <a:endCxn id="36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9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B</a:t>
              </a:r>
            </a:p>
          </p:txBody>
        </p:sp>
        <p:grpSp>
          <p:nvGrpSpPr>
            <p:cNvPr id="30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3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5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3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51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2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3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4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3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3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3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2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1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2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37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37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5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374" name="Straight Connector 334"/>
            <p:cNvCxnSpPr>
              <a:cxnSpLocks noChangeShapeType="1"/>
              <a:stCxn id="45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2" name="Straight Connector 342"/>
            <p:cNvCxnSpPr>
              <a:cxnSpLocks noChangeShapeType="1"/>
              <a:endCxn id="44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A</a:t>
              </a:r>
            </a:p>
          </p:txBody>
        </p:sp>
        <p:grpSp>
          <p:nvGrpSpPr>
            <p:cNvPr id="38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3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2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1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1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0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3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3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455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5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45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3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3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458" name="Straight Connector 419"/>
            <p:cNvCxnSpPr>
              <a:cxnSpLocks noChangeShapeType="1"/>
              <a:stCxn id="53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" name="Straight Connector 427"/>
            <p:cNvCxnSpPr>
              <a:cxnSpLocks noChangeShapeType="1"/>
              <a:endCxn id="53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C</a:t>
              </a:r>
            </a:p>
          </p:txBody>
        </p:sp>
        <p:grpSp>
          <p:nvGrpSpPr>
            <p:cNvPr id="46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2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1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0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8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7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cxnSp>
        <p:nvCxnSpPr>
          <p:cNvPr id="539" name="Straight Connector 12"/>
          <p:cNvCxnSpPr>
            <a:cxnSpLocks noChangeShapeType="1"/>
            <a:endCxn id="44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0" name="Straight Connector 500"/>
          <p:cNvCxnSpPr>
            <a:cxnSpLocks noChangeShapeType="1"/>
            <a:endCxn id="45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1" name="Straight Connector 501"/>
          <p:cNvCxnSpPr>
            <a:cxnSpLocks noChangeShapeType="1"/>
            <a:endCxn id="44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" name="Straight Connector 502"/>
          <p:cNvCxnSpPr>
            <a:cxnSpLocks noChangeShapeType="1"/>
            <a:endCxn id="41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" name="Straight Connector 503"/>
          <p:cNvCxnSpPr>
            <a:cxnSpLocks noChangeShapeType="1"/>
            <a:endCxn id="41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4" name="Straight Connector 504"/>
          <p:cNvCxnSpPr>
            <a:cxnSpLocks noChangeShapeType="1"/>
            <a:endCxn id="333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5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6" name="Straight Connector 506"/>
          <p:cNvCxnSpPr>
            <a:cxnSpLocks noChangeShapeType="1"/>
            <a:stCxn id="261" idx="4"/>
            <a:endCxn id="328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7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8" name="Straight Connector 508"/>
          <p:cNvCxnSpPr>
            <a:cxnSpLocks noChangeShapeType="1"/>
            <a:endCxn id="315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9" name="Straight Connector 509"/>
          <p:cNvCxnSpPr>
            <a:cxnSpLocks noChangeShapeType="1"/>
            <a:stCxn id="259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0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1" name="Straight Connector 511"/>
          <p:cNvCxnSpPr>
            <a:cxnSpLocks noChangeShapeType="1"/>
            <a:stCxn id="256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2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" name="Straight Connector 513"/>
          <p:cNvCxnSpPr>
            <a:cxnSpLocks noChangeShapeType="1"/>
            <a:endCxn id="479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4" name="Straight Connector 514"/>
          <p:cNvCxnSpPr>
            <a:cxnSpLocks noChangeShapeType="1"/>
            <a:endCxn id="535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55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55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5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6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pt-B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57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8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61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562" name="Straight Connector 7"/>
            <p:cNvCxnSpPr>
              <a:cxnSpLocks noChangeShapeType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" name="Straight Connector 415"/>
            <p:cNvCxnSpPr>
              <a:cxnSpLocks noChangeShapeType="1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4" name="Straight Connector 523"/>
            <p:cNvCxnSpPr>
              <a:cxnSpLocks noChangeShapeType="1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65" name="Group 39945"/>
          <p:cNvGrpSpPr>
            <a:grpSpLocks/>
          </p:cNvGrpSpPr>
          <p:nvPr/>
        </p:nvGrpSpPr>
        <p:grpSpPr bwMode="auto">
          <a:xfrm>
            <a:off x="4686294" y="4864100"/>
            <a:ext cx="2788090" cy="741248"/>
            <a:chOff x="4686300" y="4864100"/>
            <a:chExt cx="2787500" cy="740764"/>
          </a:xfrm>
        </p:grpSpPr>
        <p:sp>
          <p:nvSpPr>
            <p:cNvPr id="566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2635100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i="1" dirty="0">
                  <a:solidFill>
                    <a:srgbClr val="CC0000"/>
                  </a:solidFill>
                </a:rPr>
                <a:t>enlace de peering</a:t>
              </a:r>
            </a:p>
          </p:txBody>
        </p:sp>
        <p:cxnSp>
          <p:nvCxnSpPr>
            <p:cNvPr id="567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68" name="Group 39950"/>
          <p:cNvGrpSpPr>
            <a:grpSpLocks/>
          </p:cNvGrpSpPr>
          <p:nvPr/>
        </p:nvGrpSpPr>
        <p:grpSpPr bwMode="auto">
          <a:xfrm>
            <a:off x="5270499" y="1701800"/>
            <a:ext cx="3658374" cy="1169988"/>
            <a:chOff x="5270500" y="1701800"/>
            <a:chExt cx="3657705" cy="1169232"/>
          </a:xfrm>
        </p:grpSpPr>
        <p:sp>
          <p:nvSpPr>
            <p:cNvPr id="569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657705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i="1" dirty="0">
                  <a:solidFill>
                    <a:srgbClr val="CC0000"/>
                  </a:solidFill>
                </a:rPr>
                <a:t>Ponto de </a:t>
              </a:r>
              <a:r>
                <a:rPr lang="en-US" altLang="pt-BR" i="1" dirty="0" err="1">
                  <a:solidFill>
                    <a:srgbClr val="CC0000"/>
                  </a:solidFill>
                </a:rPr>
                <a:t>troca</a:t>
              </a:r>
              <a:r>
                <a:rPr lang="en-US" altLang="pt-BR" i="1" dirty="0">
                  <a:solidFill>
                    <a:srgbClr val="CC0000"/>
                  </a:solidFill>
                </a:rPr>
                <a:t> de </a:t>
              </a:r>
              <a:r>
                <a:rPr lang="en-US" altLang="pt-BR" i="1" dirty="0" err="1">
                  <a:solidFill>
                    <a:srgbClr val="CC0000"/>
                  </a:solidFill>
                </a:rPr>
                <a:t>tráfego</a:t>
              </a:r>
              <a:endParaRPr lang="en-US" altLang="pt-BR" i="1" dirty="0">
                <a:solidFill>
                  <a:srgbClr val="CC0000"/>
                </a:solidFill>
              </a:endParaRPr>
            </a:p>
          </p:txBody>
        </p:sp>
        <p:cxnSp>
          <p:nvCxnSpPr>
            <p:cNvPr id="570" name="Straight Connector 39948"/>
            <p:cNvCxnSpPr>
              <a:cxnSpLocks noChangeShapeType="1"/>
              <a:endCxn id="560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1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572" name="Straight Connector 515"/>
            <p:cNvCxnSpPr>
              <a:cxnSpLocks noChangeShapeType="1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73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576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77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pt-B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74" name="Straight Connector 519"/>
            <p:cNvCxnSpPr>
              <a:cxnSpLocks noChangeShapeType="1"/>
              <a:stCxn id="576" idx="6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5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614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3075" y="1193070"/>
            <a:ext cx="820420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kern="0" dirty="0">
                <a:ea typeface="ＭＳ Ｐゴシック" pitchFamily="34" charset="-128"/>
              </a:rPr>
              <a:t>... e redes regionais podem surgir para conectar redes de acesso a </a:t>
            </a:r>
            <a:r>
              <a:rPr lang="pt-BR" altLang="pt-BR" sz="2000" kern="0" dirty="0" err="1">
                <a:ea typeface="ＭＳ Ｐゴシック" pitchFamily="34" charset="-128"/>
              </a:rPr>
              <a:t>ISPs</a:t>
            </a:r>
            <a:endParaRPr lang="pt-BR" altLang="pt-BR" sz="2000" kern="0" dirty="0">
              <a:ea typeface="ＭＳ Ｐゴシック" pitchFamily="34" charset="-128"/>
            </a:endParaRP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57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57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3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3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8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9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9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9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9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59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595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96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97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98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99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600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633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634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63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7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1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636" name="Straight Connector 10"/>
            <p:cNvCxnSpPr>
              <a:cxnSpLocks noChangeShapeType="1"/>
              <a:stCxn id="71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7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8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9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0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1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2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3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304"/>
            <p:cNvCxnSpPr>
              <a:cxnSpLocks noChangeShapeType="1"/>
              <a:endCxn id="70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B</a:t>
              </a:r>
            </a:p>
          </p:txBody>
        </p:sp>
        <p:grpSp>
          <p:nvGrpSpPr>
            <p:cNvPr id="64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7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0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6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97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8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6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8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6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8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6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7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6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6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6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5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8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717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718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71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7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9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720" name="Straight Connector 334"/>
            <p:cNvCxnSpPr>
              <a:cxnSpLocks noChangeShapeType="1"/>
              <a:stCxn id="79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2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4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6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7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8" name="Straight Connector 342"/>
            <p:cNvCxnSpPr>
              <a:cxnSpLocks noChangeShapeType="1"/>
              <a:endCxn id="79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9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A</a:t>
              </a:r>
            </a:p>
          </p:txBody>
        </p:sp>
        <p:grpSp>
          <p:nvGrpSpPr>
            <p:cNvPr id="73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7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8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7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7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7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6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6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7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5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7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4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7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4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801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802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80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87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8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804" name="Straight Connector 419"/>
            <p:cNvCxnSpPr>
              <a:cxnSpLocks noChangeShapeType="1"/>
              <a:stCxn id="88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5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6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7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8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0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1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2" name="Straight Connector 427"/>
            <p:cNvCxnSpPr>
              <a:cxnSpLocks noChangeShapeType="1"/>
              <a:endCxn id="87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3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C</a:t>
              </a:r>
            </a:p>
          </p:txBody>
        </p:sp>
        <p:grpSp>
          <p:nvGrpSpPr>
            <p:cNvPr id="81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8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7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8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6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8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5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8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4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8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4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8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3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8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8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8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2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cxnSp>
        <p:nvCxnSpPr>
          <p:cNvPr id="885" name="Straight Connector 12"/>
          <p:cNvCxnSpPr>
            <a:cxnSpLocks noChangeShapeType="1"/>
            <a:endCxn id="795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6" name="Straight Connector 500"/>
          <p:cNvCxnSpPr>
            <a:cxnSpLocks noChangeShapeType="1"/>
            <a:stCxn id="615" idx="8"/>
            <a:endCxn id="920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7" name="Straight Connector 501"/>
          <p:cNvCxnSpPr>
            <a:cxnSpLocks noChangeShapeType="1"/>
            <a:endCxn id="920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8" name="Straight Connector 502"/>
          <p:cNvCxnSpPr>
            <a:cxnSpLocks noChangeShapeType="1"/>
            <a:endCxn id="763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9" name="Straight Connector 503"/>
          <p:cNvCxnSpPr>
            <a:cxnSpLocks noChangeShapeType="1"/>
            <a:endCxn id="763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" name="Straight Connector 504"/>
          <p:cNvCxnSpPr>
            <a:cxnSpLocks noChangeShapeType="1"/>
            <a:endCxn id="679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2" name="Straight Connector 506"/>
          <p:cNvCxnSpPr>
            <a:cxnSpLocks noChangeShapeType="1"/>
            <a:stCxn id="607" idx="4"/>
            <a:endCxn id="674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4" name="Straight Connector 508"/>
          <p:cNvCxnSpPr>
            <a:cxnSpLocks noChangeShapeType="1"/>
            <a:endCxn id="661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5" name="Straight Connector 509"/>
          <p:cNvCxnSpPr>
            <a:cxnSpLocks noChangeShapeType="1"/>
            <a:stCxn id="605" idx="0"/>
            <a:endCxn id="918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7" name="Straight Connector 511"/>
          <p:cNvCxnSpPr>
            <a:cxnSpLocks noChangeShapeType="1"/>
            <a:stCxn id="602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9" name="Straight Connector 513"/>
          <p:cNvCxnSpPr>
            <a:cxnSpLocks noChangeShapeType="1"/>
            <a:stCxn id="624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0" name="Straight Connector 514"/>
          <p:cNvCxnSpPr>
            <a:cxnSpLocks noChangeShapeType="1"/>
            <a:endCxn id="920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01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02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05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906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pt-B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03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4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07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08" name="Straight Connector 515"/>
            <p:cNvCxnSpPr>
              <a:cxnSpLocks noChangeShapeType="1"/>
              <a:stCxn id="847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0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1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91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pt-B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10" name="Straight Connector 519"/>
            <p:cNvCxnSpPr>
              <a:cxnSpLocks noChangeShapeType="1"/>
              <a:stCxn id="912" idx="6"/>
              <a:endCxn id="713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4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15" name="Straight Connector 7"/>
            <p:cNvCxnSpPr>
              <a:cxnSpLocks noChangeShapeType="1"/>
              <a:stCxn id="753" idx="5"/>
              <a:endCxn id="711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6" name="Straight Connector 415"/>
            <p:cNvCxnSpPr>
              <a:cxnSpLocks noChangeShapeType="1"/>
              <a:endCxn id="879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7" name="Straight Connector 523"/>
            <p:cNvCxnSpPr>
              <a:cxnSpLocks noChangeShapeType="1"/>
              <a:stCxn id="842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18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919" name="TextBox 9"/>
          <p:cNvSpPr txBox="1">
            <a:spLocks noChangeArrowheads="1"/>
          </p:cNvSpPr>
          <p:nvPr/>
        </p:nvSpPr>
        <p:spPr bwMode="auto">
          <a:xfrm>
            <a:off x="3511932" y="5345017"/>
            <a:ext cx="1681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2000" i="1" dirty="0" err="1"/>
              <a:t>rede</a:t>
            </a:r>
            <a:r>
              <a:rPr lang="en-US" altLang="pt-BR" sz="2000" i="1" dirty="0"/>
              <a:t> regional</a:t>
            </a:r>
          </a:p>
        </p:txBody>
      </p:sp>
      <p:sp>
        <p:nvSpPr>
          <p:cNvPr id="920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cxnSp>
        <p:nvCxnSpPr>
          <p:cNvPr id="921" name="Straight Connector 39941"/>
          <p:cNvCxnSpPr>
            <a:cxnSpLocks noChangeShapeType="1"/>
            <a:stCxn id="920" idx="0"/>
            <a:endCxn id="741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" name="Straight Connector 524"/>
          <p:cNvCxnSpPr>
            <a:cxnSpLocks noChangeShapeType="1"/>
            <a:endCxn id="881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76205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75422" y="1126968"/>
            <a:ext cx="8561549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pt-BR" altLang="pt-BR" sz="2000" kern="0" dirty="0">
                <a:ea typeface="ＭＳ Ｐゴシック" pitchFamily="34" charset="-128"/>
              </a:rPr>
              <a:t>... e redes de provedores de conteúdo (ex.: Google, Microsoft, </a:t>
            </a:r>
            <a:r>
              <a:rPr lang="pt-BR" altLang="pt-BR" sz="2000" kern="0" dirty="0" err="1">
                <a:ea typeface="ＭＳ Ｐゴシック" pitchFamily="34" charset="-128"/>
              </a:rPr>
              <a:t>Akamai</a:t>
            </a:r>
            <a:r>
              <a:rPr lang="pt-BR" altLang="pt-BR" sz="2000" kern="0" dirty="0">
                <a:ea typeface="ＭＳ Ｐゴシック" pitchFamily="34" charset="-128"/>
              </a:rPr>
              <a:t>) podem criar as suas próprias redes, para levar serviços e conteúdos próximos aos usuários finais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pt-BR" altLang="pt-BR" sz="2400" kern="0" dirty="0">
              <a:ea typeface="ＭＳ Ｐゴシック" pitchFamily="34" charset="-128"/>
            </a:endParaRPr>
          </a:p>
        </p:txBody>
      </p:sp>
      <p:grpSp>
        <p:nvGrpSpPr>
          <p:cNvPr id="35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52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3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4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5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3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6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3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7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3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8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3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59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3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0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3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1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2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3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4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5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6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grpSp>
          <p:nvGrpSpPr>
            <p:cNvPr id="367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pt-BR" sz="1000"/>
                  <a:t>net</a:t>
                </a:r>
              </a:p>
            </p:txBody>
          </p:sp>
        </p:grpSp>
        <p:sp>
          <p:nvSpPr>
            <p:cNvPr id="36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36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37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37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37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37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406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07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40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8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8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409" name="Straight Connector 10"/>
            <p:cNvCxnSpPr>
              <a:cxnSpLocks noChangeShapeType="1"/>
              <a:stCxn id="48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" name="Straight Connector 304"/>
            <p:cNvCxnSpPr>
              <a:cxnSpLocks noChangeShapeType="1"/>
              <a:endCxn id="48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B</a:t>
              </a:r>
            </a:p>
          </p:txBody>
        </p:sp>
        <p:grpSp>
          <p:nvGrpSpPr>
            <p:cNvPr id="41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7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70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1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6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5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4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3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3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1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490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91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49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7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493" name="Straight Connector 334"/>
            <p:cNvCxnSpPr>
              <a:cxnSpLocks noChangeShapeType="1"/>
              <a:stCxn id="57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" name="Straight Connector 342"/>
            <p:cNvCxnSpPr>
              <a:cxnSpLocks noChangeShapeType="1"/>
              <a:endCxn id="56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A</a:t>
              </a:r>
            </a:p>
          </p:txBody>
        </p:sp>
        <p:grpSp>
          <p:nvGrpSpPr>
            <p:cNvPr id="503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6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5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4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7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3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3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2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57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575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7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95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9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0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cxnSp>
          <p:nvCxnSpPr>
            <p:cNvPr id="577" name="Straight Connector 419"/>
            <p:cNvCxnSpPr>
              <a:cxnSpLocks noChangeShapeType="1"/>
              <a:stCxn id="100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4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0" name="Straight Connector 427"/>
            <p:cNvCxnSpPr>
              <a:cxnSpLocks noChangeShapeType="1"/>
              <a:endCxn id="99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1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2000" i="1"/>
                <a:t>ISP B</a:t>
              </a:r>
            </a:p>
          </p:txBody>
        </p:sp>
        <p:grpSp>
          <p:nvGrpSpPr>
            <p:cNvPr id="93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9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9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83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84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7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6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5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5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9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9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cxnSp>
        <p:nvCxnSpPr>
          <p:cNvPr id="1003" name="Straight Connector 12"/>
          <p:cNvCxnSpPr>
            <a:cxnSpLocks noChangeShapeType="1"/>
            <a:endCxn id="568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" name="Straight Connector 500"/>
          <p:cNvCxnSpPr>
            <a:cxnSpLocks noChangeShapeType="1"/>
            <a:stCxn id="388" idx="8"/>
            <a:endCxn id="1038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5" name="Straight Connector 501"/>
          <p:cNvCxnSpPr>
            <a:cxnSpLocks noChangeShapeType="1"/>
            <a:endCxn id="1038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6" name="Straight Connector 502"/>
          <p:cNvCxnSpPr>
            <a:cxnSpLocks noChangeShapeType="1"/>
            <a:endCxn id="536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7" name="Straight Connector 503"/>
          <p:cNvCxnSpPr>
            <a:cxnSpLocks noChangeShapeType="1"/>
            <a:endCxn id="536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8" name="Straight Connector 504"/>
          <p:cNvCxnSpPr>
            <a:cxnSpLocks noChangeShapeType="1"/>
            <a:endCxn id="452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0" name="Straight Connector 506"/>
          <p:cNvCxnSpPr>
            <a:cxnSpLocks noChangeShapeType="1"/>
            <a:stCxn id="380" idx="4"/>
            <a:endCxn id="447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2" name="Straight Connector 508"/>
          <p:cNvCxnSpPr>
            <a:cxnSpLocks noChangeShapeType="1"/>
            <a:endCxn id="434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" name="Straight Connector 509"/>
          <p:cNvCxnSpPr>
            <a:cxnSpLocks noChangeShapeType="1"/>
            <a:stCxn id="378" idx="0"/>
            <a:endCxn id="1036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5" name="Straight Connector 511"/>
          <p:cNvCxnSpPr>
            <a:cxnSpLocks noChangeShapeType="1"/>
            <a:stCxn id="375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7" name="Straight Connector 513"/>
          <p:cNvCxnSpPr>
            <a:cxnSpLocks noChangeShapeType="1"/>
            <a:stCxn id="397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8" name="Straight Connector 514"/>
          <p:cNvCxnSpPr>
            <a:cxnSpLocks noChangeShapeType="1"/>
            <a:endCxn id="1038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19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1020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1023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024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pt-B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21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2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5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1026" name="Straight Connector 515"/>
            <p:cNvCxnSpPr>
              <a:cxnSpLocks noChangeShapeType="1"/>
              <a:stCxn id="965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7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1030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1031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pt-B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28" name="Straight Connector 519"/>
            <p:cNvCxnSpPr>
              <a:cxnSpLocks noChangeShapeType="1"/>
              <a:stCxn id="1030" idx="6"/>
              <a:endCxn id="486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32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1033" name="Straight Connector 7"/>
            <p:cNvCxnSpPr>
              <a:cxnSpLocks noChangeShapeType="1"/>
              <a:stCxn id="526" idx="5"/>
              <a:endCxn id="484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" name="Straight Connector 415"/>
            <p:cNvCxnSpPr>
              <a:cxnSpLocks noChangeShapeType="1"/>
              <a:endCxn id="997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" name="Straight Connector 523"/>
            <p:cNvCxnSpPr>
              <a:cxnSpLocks noChangeShapeType="1"/>
              <a:stCxn id="960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36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037" name="TextBox 9"/>
          <p:cNvSpPr txBox="1">
            <a:spLocks noChangeArrowheads="1"/>
          </p:cNvSpPr>
          <p:nvPr/>
        </p:nvSpPr>
        <p:spPr bwMode="auto">
          <a:xfrm>
            <a:off x="3511932" y="5356034"/>
            <a:ext cx="1681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2000" i="1" dirty="0" err="1"/>
              <a:t>rede</a:t>
            </a:r>
            <a:r>
              <a:rPr lang="en-US" altLang="pt-BR" sz="2000" i="1" dirty="0"/>
              <a:t> regional</a:t>
            </a:r>
          </a:p>
        </p:txBody>
      </p:sp>
      <p:sp>
        <p:nvSpPr>
          <p:cNvPr id="1038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cxnSp>
        <p:nvCxnSpPr>
          <p:cNvPr id="1039" name="Straight Connector 39941"/>
          <p:cNvCxnSpPr>
            <a:cxnSpLocks noChangeShapeType="1"/>
            <a:stCxn id="1038" idx="0"/>
            <a:endCxn id="514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0" name="Straight Connector 524"/>
          <p:cNvCxnSpPr>
            <a:cxnSpLocks noChangeShapeType="1"/>
            <a:endCxn id="999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1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/>
          </a:p>
        </p:txBody>
      </p:sp>
      <p:sp>
        <p:nvSpPr>
          <p:cNvPr id="1042" name="TextBox 13"/>
          <p:cNvSpPr txBox="1">
            <a:spLocks noChangeArrowheads="1"/>
          </p:cNvSpPr>
          <p:nvPr/>
        </p:nvSpPr>
        <p:spPr bwMode="auto">
          <a:xfrm>
            <a:off x="2771561" y="3541713"/>
            <a:ext cx="4432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i="1" dirty="0" err="1">
                <a:solidFill>
                  <a:schemeClr val="bg1"/>
                </a:solidFill>
              </a:rPr>
              <a:t>Rede</a:t>
            </a:r>
            <a:r>
              <a:rPr lang="en-US" altLang="pt-BR" i="1" dirty="0">
                <a:solidFill>
                  <a:schemeClr val="bg1"/>
                </a:solidFill>
              </a:rPr>
              <a:t> de </a:t>
            </a:r>
            <a:r>
              <a:rPr lang="en-US" altLang="pt-BR" i="1" dirty="0" err="1">
                <a:solidFill>
                  <a:schemeClr val="bg1"/>
                </a:solidFill>
              </a:rPr>
              <a:t>provedor</a:t>
            </a:r>
            <a:r>
              <a:rPr lang="en-US" altLang="pt-BR" i="1" dirty="0">
                <a:solidFill>
                  <a:schemeClr val="bg1"/>
                </a:solidFill>
              </a:rPr>
              <a:t> de </a:t>
            </a:r>
            <a:r>
              <a:rPr lang="en-US" altLang="pt-BR" i="1" dirty="0" err="1">
                <a:solidFill>
                  <a:schemeClr val="bg1"/>
                </a:solidFill>
              </a:rPr>
              <a:t>conteúdo</a:t>
            </a:r>
            <a:endParaRPr lang="en-US" altLang="pt-BR" i="1" dirty="0">
              <a:solidFill>
                <a:schemeClr val="bg1"/>
              </a:solidFill>
            </a:endParaRPr>
          </a:p>
        </p:txBody>
      </p:sp>
      <p:cxnSp>
        <p:nvCxnSpPr>
          <p:cNvPr id="1043" name="Straight Connector 19"/>
          <p:cNvCxnSpPr>
            <a:cxnSpLocks noChangeShapeType="1"/>
            <a:stCxn id="401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" name="Straight Connector 525"/>
          <p:cNvCxnSpPr>
            <a:cxnSpLocks noChangeShapeType="1"/>
            <a:endCxn id="1041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5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6" name="Straight Connector 527"/>
          <p:cNvCxnSpPr>
            <a:cxnSpLocks noChangeShapeType="1"/>
            <a:endCxn id="1041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7" name="Straight Connector 528"/>
          <p:cNvCxnSpPr>
            <a:cxnSpLocks noChangeShapeType="1"/>
            <a:endCxn id="965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8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9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0" name="Straight Connector 531"/>
          <p:cNvCxnSpPr>
            <a:cxnSpLocks noChangeShapeType="1"/>
            <a:stCxn id="380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1" name="Straight Connector 532"/>
          <p:cNvCxnSpPr>
            <a:cxnSpLocks noChangeShapeType="1"/>
            <a:stCxn id="382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062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3610" y="3937445"/>
            <a:ext cx="2395538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Aparelhos internet interessantes</a:t>
            </a:r>
          </a:p>
        </p:txBody>
      </p:sp>
      <p:sp>
        <p:nvSpPr>
          <p:cNvPr id="1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686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C0E695-8976-4536-8832-DE276DF67D8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6869" name="Picture 3" descr="toas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0638" y="1771650"/>
            <a:ext cx="1931988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4" descr="whisp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66813" y="1501775"/>
            <a:ext cx="189547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Text Box 7"/>
          <p:cNvSpPr txBox="1">
            <a:spLocks noChangeArrowheads="1"/>
          </p:cNvSpPr>
          <p:nvPr/>
        </p:nvSpPr>
        <p:spPr bwMode="auto">
          <a:xfrm>
            <a:off x="1279525" y="2908300"/>
            <a:ext cx="2162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Porta retratos IP</a:t>
            </a:r>
          </a:p>
          <a:p>
            <a:r>
              <a:rPr lang="en-US" sz="1600">
                <a:latin typeface="Arial" charset="0"/>
              </a:rPr>
              <a:t>http://www.ceiva.com/</a:t>
            </a:r>
          </a:p>
        </p:txBody>
      </p:sp>
      <p:sp>
        <p:nvSpPr>
          <p:cNvPr id="36874" name="Text Box 8"/>
          <p:cNvSpPr txBox="1">
            <a:spLocks noChangeArrowheads="1"/>
          </p:cNvSpPr>
          <p:nvPr/>
        </p:nvSpPr>
        <p:spPr bwMode="auto">
          <a:xfrm>
            <a:off x="4466340" y="1163975"/>
            <a:ext cx="34138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charset="0"/>
              </a:rPr>
              <a:t>Tostadeira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habilitada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para</a:t>
            </a:r>
            <a:r>
              <a:rPr lang="en-US" sz="1600" dirty="0">
                <a:latin typeface="Arial" charset="0"/>
              </a:rPr>
              <a:t> a Web + </a:t>
            </a:r>
          </a:p>
          <a:p>
            <a:r>
              <a:rPr lang="en-US" sz="1600" dirty="0" err="1">
                <a:latin typeface="Arial" charset="0"/>
              </a:rPr>
              <a:t>Previsão</a:t>
            </a:r>
            <a:r>
              <a:rPr lang="en-US" sz="1600" dirty="0">
                <a:latin typeface="Arial" charset="0"/>
              </a:rPr>
              <a:t> do tempo</a:t>
            </a:r>
          </a:p>
        </p:txBody>
      </p:sp>
      <p:sp>
        <p:nvSpPr>
          <p:cNvPr id="36878" name="Text Box 12"/>
          <p:cNvSpPr txBox="1">
            <a:spLocks noChangeArrowheads="1"/>
          </p:cNvSpPr>
          <p:nvPr/>
        </p:nvSpPr>
        <p:spPr bwMode="auto">
          <a:xfrm>
            <a:off x="6260195" y="5583682"/>
            <a:ext cx="20185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pt-BR" sz="1800" dirty="0">
                <a:latin typeface="Arial" charset="0"/>
              </a:rPr>
              <a:t>Telefones Internet</a:t>
            </a:r>
          </a:p>
        </p:txBody>
      </p:sp>
      <p:sp>
        <p:nvSpPr>
          <p:cNvPr id="31746" name="AutoShape 2" descr="Kindle DX: Amazon's 9.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6"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0727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600" dirty="0" err="1"/>
              <a:t>Geladeira</a:t>
            </a:r>
            <a:endParaRPr lang="en-US" sz="1600" dirty="0"/>
          </a:p>
          <a:p>
            <a:r>
              <a:rPr lang="en-US" sz="1600" dirty="0"/>
              <a:t>Internet </a:t>
            </a:r>
          </a:p>
          <a:p>
            <a:endParaRPr lang="en-US" sz="1600" dirty="0"/>
          </a:p>
        </p:txBody>
      </p:sp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600"/>
              <a:t>Slingbox: watch,</a:t>
            </a:r>
          </a:p>
          <a:p>
            <a:r>
              <a:rPr lang="en-US" altLang="pt-BR" sz="1600"/>
              <a:t>control cable TV remotely</a:t>
            </a:r>
          </a:p>
        </p:txBody>
      </p:sp>
      <p:pic>
        <p:nvPicPr>
          <p:cNvPr id="22" name="Picture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48" y="206477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6438435" y="3152210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 sz="1600"/>
              <a:t>Tweet-a-watt: </a:t>
            </a:r>
          </a:p>
          <a:p>
            <a:r>
              <a:rPr lang="en-US" altLang="pt-BR" sz="1600"/>
              <a:t>monitor energy use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da Internet: rede de redes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CA30C-BB3F-4695-823B-CAA85338B9D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pSp>
        <p:nvGrpSpPr>
          <p:cNvPr id="578" name="Group 67"/>
          <p:cNvGrpSpPr>
            <a:grpSpLocks/>
          </p:cNvGrpSpPr>
          <p:nvPr/>
        </p:nvGrpSpPr>
        <p:grpSpPr bwMode="auto">
          <a:xfrm>
            <a:off x="1221650" y="1161588"/>
            <a:ext cx="6813209" cy="3545015"/>
            <a:chOff x="1066800" y="1371600"/>
            <a:chExt cx="7194549" cy="3984625"/>
          </a:xfrm>
        </p:grpSpPr>
        <p:sp>
          <p:nvSpPr>
            <p:cNvPr id="579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0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1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2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 dirty="0"/>
                <a:t>access</a:t>
              </a:r>
            </a:p>
            <a:p>
              <a:pPr algn="ctr"/>
              <a:r>
                <a:rPr lang="en-US" altLang="pt-BR" sz="1600" dirty="0"/>
                <a:t>ISP</a:t>
              </a:r>
            </a:p>
          </p:txBody>
        </p:sp>
        <p:sp>
          <p:nvSpPr>
            <p:cNvPr id="583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4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5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6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1600"/>
                <a:t>access</a:t>
              </a:r>
            </a:p>
            <a:p>
              <a:pPr algn="ctr"/>
              <a:r>
                <a:rPr lang="en-US" altLang="pt-BR" sz="1600"/>
                <a:t>ISP</a:t>
              </a:r>
            </a:p>
          </p:txBody>
        </p:sp>
        <p:sp>
          <p:nvSpPr>
            <p:cNvPr id="587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2000" dirty="0">
                  <a:solidFill>
                    <a:srgbClr val="808080"/>
                  </a:solidFill>
                </a:rPr>
                <a:t>ISP Regional</a:t>
              </a:r>
            </a:p>
          </p:txBody>
        </p:sp>
        <p:sp>
          <p:nvSpPr>
            <p:cNvPr id="588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2000" dirty="0">
                  <a:solidFill>
                    <a:srgbClr val="808080"/>
                  </a:solidFill>
                </a:rPr>
                <a:t>ISP Regional</a:t>
              </a:r>
            </a:p>
          </p:txBody>
        </p:sp>
        <p:sp>
          <p:nvSpPr>
            <p:cNvPr id="58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IXP</a:t>
              </a:r>
            </a:p>
          </p:txBody>
        </p:sp>
        <p:sp>
          <p:nvSpPr>
            <p:cNvPr id="59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IXP</a:t>
              </a:r>
            </a:p>
          </p:txBody>
        </p:sp>
        <p:sp>
          <p:nvSpPr>
            <p:cNvPr id="591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>
                  <a:solidFill>
                    <a:schemeClr val="bg1"/>
                  </a:solidFill>
                </a:rPr>
                <a:t>Tier 1 ISP</a:t>
              </a:r>
              <a:endParaRPr lang="en-US" altLang="pt-BR"/>
            </a:p>
          </p:txBody>
        </p:sp>
        <p:sp>
          <p:nvSpPr>
            <p:cNvPr id="592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>
                  <a:solidFill>
                    <a:schemeClr val="bg1"/>
                  </a:solidFill>
                </a:rPr>
                <a:t>Tier 1 ISP</a:t>
              </a:r>
              <a:endParaRPr lang="en-US" altLang="pt-BR"/>
            </a:p>
          </p:txBody>
        </p:sp>
        <p:sp>
          <p:nvSpPr>
            <p:cNvPr id="593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>
                  <a:solidFill>
                    <a:schemeClr val="bg1"/>
                  </a:solidFill>
                </a:rPr>
                <a:t>Google</a:t>
              </a:r>
              <a:endParaRPr lang="en-US" altLang="pt-BR"/>
            </a:p>
          </p:txBody>
        </p:sp>
        <p:cxnSp>
          <p:nvCxnSpPr>
            <p:cNvPr id="594" name="Straight Connector 83"/>
            <p:cNvCxnSpPr>
              <a:endCxn id="580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84"/>
            <p:cNvCxnSpPr>
              <a:stCxn id="587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85"/>
            <p:cNvCxnSpPr>
              <a:stCxn id="587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87"/>
            <p:cNvCxnSpPr>
              <a:stCxn id="58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IXP</a:t>
              </a:r>
            </a:p>
          </p:txBody>
        </p:sp>
        <p:cxnSp>
          <p:nvCxnSpPr>
            <p:cNvPr id="60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90"/>
            <p:cNvCxnSpPr>
              <a:stCxn id="588" idx="2"/>
              <a:endCxn id="587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93"/>
            <p:cNvCxnSpPr>
              <a:stCxn id="588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94"/>
            <p:cNvCxnSpPr>
              <a:stCxn id="593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0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99"/>
            <p:cNvCxnSpPr>
              <a:endCxn id="58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106"/>
            <p:cNvCxnSpPr>
              <a:stCxn id="591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107"/>
            <p:cNvCxnSpPr>
              <a:stCxn id="59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109"/>
            <p:cNvCxnSpPr>
              <a:stCxn id="599" idx="1"/>
            </p:cNvCxnSpPr>
            <p:nvPr/>
          </p:nvCxnSpPr>
          <p:spPr>
            <a:xfrm rot="10800000" flipV="1">
              <a:off x="6095826" y="3048001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110"/>
            <p:cNvCxnSpPr>
              <a:endCxn id="59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/>
          <p:cNvSpPr txBox="1"/>
          <p:nvPr/>
        </p:nvSpPr>
        <p:spPr>
          <a:xfrm>
            <a:off x="163271" y="4814732"/>
            <a:ext cx="8777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+mn-lt"/>
              </a:rPr>
              <a:t>No centro: pequeno no. de grandes redes bem conectadas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FF0000"/>
                </a:solidFill>
                <a:latin typeface="+mn-lt"/>
              </a:rPr>
              <a:t>ISPs</a:t>
            </a:r>
            <a:r>
              <a:rPr lang="pt-BR" sz="1800" dirty="0">
                <a:solidFill>
                  <a:srgbClr val="FF0000"/>
                </a:solidFill>
                <a:latin typeface="+mn-lt"/>
              </a:rPr>
              <a:t> comerciais “tier-1” </a:t>
            </a:r>
            <a:r>
              <a:rPr lang="pt-BR" sz="1800" dirty="0">
                <a:latin typeface="+mn-lt"/>
              </a:rPr>
              <a:t>(ex., </a:t>
            </a:r>
            <a:r>
              <a:rPr lang="pt-BR" sz="1800" dirty="0" err="1">
                <a:latin typeface="+mn-lt"/>
              </a:rPr>
              <a:t>Level</a:t>
            </a:r>
            <a:r>
              <a:rPr lang="pt-BR" sz="1800" dirty="0">
                <a:latin typeface="+mn-lt"/>
              </a:rPr>
              <a:t> 3, Sprint, AT&amp;T, NTT), cobertura nacional e internacional)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0000"/>
                </a:solidFill>
                <a:latin typeface="+mn-lt"/>
              </a:rPr>
              <a:t>rede de provedor de conteúdo </a:t>
            </a:r>
            <a:r>
              <a:rPr lang="pt-BR" sz="1800" dirty="0">
                <a:latin typeface="+mn-lt"/>
              </a:rPr>
              <a:t>(ex. Google): rede privada que conecta os seus centros de dados à Internet, normalmente “</a:t>
            </a:r>
            <a:r>
              <a:rPr lang="pt-BR" sz="1800" dirty="0" err="1">
                <a:latin typeface="+mn-lt"/>
              </a:rPr>
              <a:t>bypassando</a:t>
            </a:r>
            <a:r>
              <a:rPr lang="pt-BR" sz="1800" dirty="0">
                <a:latin typeface="+mn-lt"/>
              </a:rPr>
              <a:t>” </a:t>
            </a:r>
            <a:r>
              <a:rPr lang="pt-BR" sz="1800" dirty="0" err="1">
                <a:latin typeface="+mn-lt"/>
              </a:rPr>
              <a:t>ISPs</a:t>
            </a:r>
            <a:r>
              <a:rPr lang="pt-BR" sz="1800" dirty="0">
                <a:latin typeface="+mn-lt"/>
              </a:rPr>
              <a:t> tier-1 e regionais.</a:t>
            </a:r>
          </a:p>
        </p:txBody>
      </p:sp>
    </p:spTree>
    <p:extLst>
      <p:ext uri="{BB962C8B-B14F-4D97-AF65-F5344CB8AC3E}">
        <p14:creationId xmlns:p14="http://schemas.microsoft.com/office/powerpoint/2010/main" val="2313209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ISP Tier-1: </a:t>
            </a:r>
            <a:r>
              <a:rPr lang="pt-BR" dirty="0" err="1"/>
              <a:t>ex</a:t>
            </a:r>
            <a:r>
              <a:rPr lang="pt-BR" dirty="0"/>
              <a:t>: Sprint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650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DDB34F-898A-4620-9F08-5A4CF15D1C4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8" name="Picture 3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10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11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14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86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5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pt-BR" sz="1600"/>
                <a:t>to/from customers</a:t>
              </a:r>
            </a:p>
          </p:txBody>
        </p:sp>
        <p:sp>
          <p:nvSpPr>
            <p:cNvPr id="20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pt-BR" sz="1600"/>
                <a:t>peering</a:t>
              </a:r>
            </a:p>
          </p:txBody>
        </p:sp>
        <p:sp>
          <p:nvSpPr>
            <p:cNvPr id="21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pt-BR" sz="1600"/>
                <a:t> to/from backbone</a:t>
              </a:r>
            </a:p>
          </p:txBody>
        </p:sp>
        <p:sp>
          <p:nvSpPr>
            <p:cNvPr id="22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pt-BR" altLang="pt-BR">
                <a:latin typeface="Times New Roman" pitchFamily="18" charset="0"/>
              </a:endParaRPr>
            </a:p>
          </p:txBody>
        </p:sp>
        <p:sp>
          <p:nvSpPr>
            <p:cNvPr id="23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7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84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8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9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82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0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31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80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2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pt-BR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33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pt-BR" sz="140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34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75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8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9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6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67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0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1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8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9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2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3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0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51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4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55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52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pt-BR" altLang="pt-BR">
                  <a:latin typeface="Times New Roman" pitchFamily="18" charset="0"/>
                </a:endParaRPr>
              </a:p>
            </p:txBody>
          </p:sp>
          <p:sp>
            <p:nvSpPr>
              <p:cNvPr id="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pt-BR" altLang="pt-BR">
                  <a:latin typeface="Times New Roman" pitchFamily="18" charset="0"/>
                </a:endParaRPr>
              </a:p>
            </p:txBody>
          </p:sp>
          <p:grpSp>
            <p:nvGrpSpPr>
              <p:cNvPr id="43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6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7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44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9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952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325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716DAA-CE8A-4B6F-9426-33D7BC862B2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Provedor de </a:t>
            </a:r>
            <a:r>
              <a:rPr lang="pt-BR" i="1"/>
              <a:t>Backbone</a:t>
            </a:r>
            <a:r>
              <a:rPr lang="pt-BR"/>
              <a:t> Nacional</a:t>
            </a: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536575" y="1493838"/>
            <a:ext cx="2000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mic Sans MS" pitchFamily="66" charset="0"/>
              </a:rPr>
              <a:t>ex. Embratel</a:t>
            </a:r>
            <a:endParaRPr lang="en-US"/>
          </a:p>
        </p:txBody>
      </p:sp>
      <p:sp>
        <p:nvSpPr>
          <p:cNvPr id="53254" name="Text Box 4"/>
          <p:cNvSpPr txBox="1">
            <a:spLocks noChangeArrowheads="1"/>
          </p:cNvSpPr>
          <p:nvPr/>
        </p:nvSpPr>
        <p:spPr bwMode="auto">
          <a:xfrm>
            <a:off x="531813" y="6202363"/>
            <a:ext cx="293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/>
              <a:t>http://www.embratel.net.br</a:t>
            </a:r>
            <a:endParaRPr lang="pt-BR"/>
          </a:p>
        </p:txBody>
      </p:sp>
      <p:sp>
        <p:nvSpPr>
          <p:cNvPr id="53255" name="AutoShape 5" descr="mapa_pronto_1"/>
          <p:cNvSpPr>
            <a:spLocks noChangeAspect="1" noChangeArrowheads="1"/>
          </p:cNvSpPr>
          <p:nvPr/>
        </p:nvSpPr>
        <p:spPr bwMode="auto">
          <a:xfrm>
            <a:off x="1423988" y="1892300"/>
            <a:ext cx="6297612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53256" name="Picture 6" descr="MG_40_10_20_mapa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22313" y="2149475"/>
            <a:ext cx="7886700" cy="3846513"/>
          </a:xfrm>
          <a:noFill/>
        </p:spPr>
      </p:pic>
    </p:spTree>
    <p:extLst>
      <p:ext uri="{BB962C8B-B14F-4D97-AF65-F5344CB8AC3E}">
        <p14:creationId xmlns:p14="http://schemas.microsoft.com/office/powerpoint/2010/main" val="2499198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427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857766-0ECD-4555-89EC-62908C59820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Conexões Internacionais</a:t>
            </a:r>
          </a:p>
        </p:txBody>
      </p:sp>
      <p:pic>
        <p:nvPicPr>
          <p:cNvPr id="54277" name="Picture 5" descr="MG_40_10_20_mapa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19225" y="1658938"/>
            <a:ext cx="6262688" cy="4613275"/>
          </a:xfrm>
          <a:noFill/>
        </p:spPr>
      </p:pic>
    </p:spTree>
    <p:extLst>
      <p:ext uri="{BB962C8B-B14F-4D97-AF65-F5344CB8AC3E}">
        <p14:creationId xmlns:p14="http://schemas.microsoft.com/office/powerpoint/2010/main" val="2064400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1.1 O Que </a:t>
            </a:r>
            <a:r>
              <a:rPr lang="pt-BR" sz="2400" i="1" dirty="0"/>
              <a:t>é</a:t>
            </a:r>
            <a:r>
              <a:rPr lang="pt-BR" sz="2400" dirty="0"/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48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2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BC43C-D07D-40BD-9D6B-F181459FC99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66700"/>
            <a:ext cx="7772400" cy="1143000"/>
          </a:xfrm>
        </p:spPr>
        <p:txBody>
          <a:bodyPr/>
          <a:lstStyle/>
          <a:p>
            <a:r>
              <a:rPr lang="pt-BR" sz="3600"/>
              <a:t>Como ocorrem as perdas e atrasos?</a:t>
            </a:r>
            <a:endParaRPr lang="pt-BR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9875" y="1371600"/>
            <a:ext cx="8445500" cy="211455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dirty="0"/>
              <a:t>pacotes enfileiram nos buffers do roteador</a:t>
            </a:r>
            <a:endParaRPr lang="pt-BR" sz="2400" dirty="0"/>
          </a:p>
          <a:p>
            <a:r>
              <a:rPr lang="pt-BR" sz="2400" dirty="0">
                <a:solidFill>
                  <a:srgbClr val="FF0000"/>
                </a:solidFill>
              </a:rPr>
              <a:t>taxa de chegada de pacotes ao enlace excede a capacidade do enlace de saída.</a:t>
            </a:r>
          </a:p>
          <a:p>
            <a:r>
              <a:rPr lang="pt-BR" sz="2400" dirty="0"/>
              <a:t>pacotes enfileiram, esperam pela vez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298575" y="4953000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0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4953000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Oval 5"/>
          <p:cNvSpPr>
            <a:spLocks noChangeArrowheads="1"/>
          </p:cNvSpPr>
          <p:nvPr/>
        </p:nvSpPr>
        <p:spPr bwMode="auto">
          <a:xfrm>
            <a:off x="2339975" y="471170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33" name="Rectangle 6"/>
          <p:cNvSpPr>
            <a:spLocks noChangeArrowheads="1"/>
          </p:cNvSpPr>
          <p:nvPr/>
        </p:nvSpPr>
        <p:spPr bwMode="auto">
          <a:xfrm>
            <a:off x="2339975" y="464343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034" name="Oval 7"/>
          <p:cNvSpPr>
            <a:spLocks noChangeArrowheads="1"/>
          </p:cNvSpPr>
          <p:nvPr/>
        </p:nvSpPr>
        <p:spPr bwMode="auto">
          <a:xfrm>
            <a:off x="2349500" y="441483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1035" name="Group 8"/>
          <p:cNvGrpSpPr>
            <a:grpSpLocks/>
          </p:cNvGrpSpPr>
          <p:nvPr/>
        </p:nvGrpSpPr>
        <p:grpSpPr bwMode="auto">
          <a:xfrm>
            <a:off x="2695575" y="4445000"/>
            <a:ext cx="498475" cy="119063"/>
            <a:chOff x="2208" y="2184"/>
            <a:chExt cx="176" cy="69"/>
          </a:xfrm>
        </p:grpSpPr>
        <p:grpSp>
          <p:nvGrpSpPr>
            <p:cNvPr id="1077" name="Group 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82" name="Line 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83" name="Line 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84" name="Line 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78" name="Group 1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79" name="Line 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80" name="Line 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81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36" name="Oval 17"/>
          <p:cNvSpPr>
            <a:spLocks noChangeArrowheads="1"/>
          </p:cNvSpPr>
          <p:nvPr/>
        </p:nvSpPr>
        <p:spPr bwMode="auto">
          <a:xfrm>
            <a:off x="5435600" y="473075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37" name="Line 18"/>
          <p:cNvSpPr>
            <a:spLocks noChangeShapeType="1"/>
          </p:cNvSpPr>
          <p:nvPr/>
        </p:nvSpPr>
        <p:spPr bwMode="auto">
          <a:xfrm>
            <a:off x="5445125" y="4710113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38" name="Rectangle 19"/>
          <p:cNvSpPr>
            <a:spLocks noChangeArrowheads="1"/>
          </p:cNvSpPr>
          <p:nvPr/>
        </p:nvSpPr>
        <p:spPr bwMode="auto">
          <a:xfrm>
            <a:off x="5445125" y="4672013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039" name="Oval 20"/>
          <p:cNvSpPr>
            <a:spLocks noChangeArrowheads="1"/>
          </p:cNvSpPr>
          <p:nvPr/>
        </p:nvSpPr>
        <p:spPr bwMode="auto">
          <a:xfrm>
            <a:off x="5454650" y="4443413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aphicFrame>
        <p:nvGraphicFramePr>
          <p:cNvPr id="1027" name="Object 21"/>
          <p:cNvGraphicFramePr>
            <a:graphicFrameLocks noChangeAspect="1"/>
          </p:cNvGraphicFramePr>
          <p:nvPr/>
        </p:nvGraphicFramePr>
        <p:xfrm>
          <a:off x="984250" y="3943350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1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3943350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Line 22"/>
          <p:cNvSpPr>
            <a:spLocks noChangeShapeType="1"/>
          </p:cNvSpPr>
          <p:nvPr/>
        </p:nvSpPr>
        <p:spPr bwMode="auto">
          <a:xfrm>
            <a:off x="1609725" y="4349750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41" name="Line 23"/>
          <p:cNvSpPr>
            <a:spLocks noChangeShapeType="1"/>
          </p:cNvSpPr>
          <p:nvPr/>
        </p:nvSpPr>
        <p:spPr bwMode="auto">
          <a:xfrm flipV="1">
            <a:off x="1914525" y="5335588"/>
            <a:ext cx="195263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42" name="Line 24"/>
          <p:cNvSpPr>
            <a:spLocks noChangeShapeType="1"/>
          </p:cNvSpPr>
          <p:nvPr/>
        </p:nvSpPr>
        <p:spPr bwMode="auto">
          <a:xfrm>
            <a:off x="3533775" y="47688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43" name="Line 25"/>
          <p:cNvSpPr>
            <a:spLocks noChangeShapeType="1"/>
          </p:cNvSpPr>
          <p:nvPr/>
        </p:nvSpPr>
        <p:spPr bwMode="auto">
          <a:xfrm flipH="1">
            <a:off x="2114550" y="4340225"/>
            <a:ext cx="0" cy="1000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44" name="Line 26"/>
          <p:cNvSpPr>
            <a:spLocks noChangeShapeType="1"/>
          </p:cNvSpPr>
          <p:nvPr/>
        </p:nvSpPr>
        <p:spPr bwMode="auto">
          <a:xfrm>
            <a:off x="2124075" y="4773613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45" name="Rectangle 27"/>
          <p:cNvSpPr>
            <a:spLocks noChangeArrowheads="1"/>
          </p:cNvSpPr>
          <p:nvPr/>
        </p:nvSpPr>
        <p:spPr bwMode="auto">
          <a:xfrm>
            <a:off x="3200400" y="46402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046" name="Rectangle 28"/>
          <p:cNvSpPr>
            <a:spLocks noChangeArrowheads="1"/>
          </p:cNvSpPr>
          <p:nvPr/>
        </p:nvSpPr>
        <p:spPr bwMode="auto">
          <a:xfrm>
            <a:off x="3362325" y="46402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47" name="Rectangle 29"/>
          <p:cNvSpPr>
            <a:spLocks noChangeArrowheads="1"/>
          </p:cNvSpPr>
          <p:nvPr/>
        </p:nvSpPr>
        <p:spPr bwMode="auto">
          <a:xfrm>
            <a:off x="2147888" y="45402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48" name="Line 30"/>
          <p:cNvSpPr>
            <a:spLocks noChangeShapeType="1"/>
          </p:cNvSpPr>
          <p:nvPr/>
        </p:nvSpPr>
        <p:spPr bwMode="auto">
          <a:xfrm>
            <a:off x="2324100" y="4645025"/>
            <a:ext cx="2428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49" name="Line 31"/>
          <p:cNvSpPr>
            <a:spLocks noChangeShapeType="1"/>
          </p:cNvSpPr>
          <p:nvPr/>
        </p:nvSpPr>
        <p:spPr bwMode="auto">
          <a:xfrm flipV="1">
            <a:off x="1990725" y="4921250"/>
            <a:ext cx="0" cy="176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50" name="Text Box 32"/>
          <p:cNvSpPr txBox="1">
            <a:spLocks noChangeArrowheads="1"/>
          </p:cNvSpPr>
          <p:nvPr/>
        </p:nvSpPr>
        <p:spPr bwMode="auto">
          <a:xfrm>
            <a:off x="631825" y="3967163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1"/>
                </a:solidFill>
                <a:latin typeface="Comic Sans MS" pitchFamily="66" charset="0"/>
              </a:rPr>
              <a:t>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51" name="Text Box 33"/>
          <p:cNvSpPr txBox="1">
            <a:spLocks noChangeArrowheads="1"/>
          </p:cNvSpPr>
          <p:nvPr/>
        </p:nvSpPr>
        <p:spPr bwMode="auto">
          <a:xfrm>
            <a:off x="908050" y="4986338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B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52" name="Rectangle 34"/>
          <p:cNvSpPr>
            <a:spLocks noChangeArrowheads="1"/>
          </p:cNvSpPr>
          <p:nvPr/>
        </p:nvSpPr>
        <p:spPr bwMode="auto">
          <a:xfrm>
            <a:off x="3490913" y="45783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3586163" y="3114675"/>
            <a:ext cx="4067175" cy="1454150"/>
            <a:chOff x="2259" y="2090"/>
            <a:chExt cx="2562" cy="916"/>
          </a:xfrm>
        </p:grpSpPr>
        <p:sp>
          <p:nvSpPr>
            <p:cNvPr id="1075" name="Text Box 36"/>
            <p:cNvSpPr txBox="1">
              <a:spLocks noChangeArrowheads="1"/>
            </p:cNvSpPr>
            <p:nvPr/>
          </p:nvSpPr>
          <p:spPr bwMode="auto">
            <a:xfrm>
              <a:off x="2602" y="2090"/>
              <a:ext cx="221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>
                  <a:latin typeface="Comic Sans MS" pitchFamily="66" charset="0"/>
                </a:rPr>
                <a:t>pacote em transmissão </a:t>
              </a:r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(atraso)</a:t>
              </a:r>
            </a:p>
          </p:txBody>
        </p:sp>
        <p:sp>
          <p:nvSpPr>
            <p:cNvPr id="1076" name="Line 3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338513" y="4899025"/>
            <a:ext cx="4622800" cy="804863"/>
            <a:chOff x="2103" y="3214"/>
            <a:chExt cx="2912" cy="507"/>
          </a:xfrm>
        </p:grpSpPr>
        <p:sp>
          <p:nvSpPr>
            <p:cNvPr id="1073" name="Text Box 39"/>
            <p:cNvSpPr txBox="1">
              <a:spLocks noChangeArrowheads="1"/>
            </p:cNvSpPr>
            <p:nvPr/>
          </p:nvSpPr>
          <p:spPr bwMode="auto">
            <a:xfrm>
              <a:off x="2530" y="3490"/>
              <a:ext cx="248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>
                  <a:latin typeface="Comic Sans MS" pitchFamily="66" charset="0"/>
                </a:rPr>
                <a:t>enfileiramento de pacotes </a:t>
              </a:r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 (atraso)</a:t>
              </a:r>
              <a:endParaRPr lang="en-US" sz="1800"/>
            </a:p>
          </p:txBody>
        </p:sp>
        <p:sp>
          <p:nvSpPr>
            <p:cNvPr id="1074" name="Line 40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55" name="Group 41"/>
          <p:cNvGrpSpPr>
            <a:grpSpLocks/>
          </p:cNvGrpSpPr>
          <p:nvPr/>
        </p:nvGrpSpPr>
        <p:grpSpPr bwMode="auto">
          <a:xfrm>
            <a:off x="5781675" y="4502150"/>
            <a:ext cx="498475" cy="119063"/>
            <a:chOff x="2208" y="2184"/>
            <a:chExt cx="176" cy="69"/>
          </a:xfrm>
        </p:grpSpPr>
        <p:grpSp>
          <p:nvGrpSpPr>
            <p:cNvPr id="1065" name="Group 42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70" name="Line 4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1" name="Line 4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2" name="Line 4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66" name="Group 46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67" name="Line 4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8" name="Line 4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9" name="Line 4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56" name="Rectangle 50"/>
          <p:cNvSpPr>
            <a:spLocks noChangeArrowheads="1"/>
          </p:cNvSpPr>
          <p:nvPr/>
        </p:nvSpPr>
        <p:spPr bwMode="auto">
          <a:xfrm>
            <a:off x="1673225" y="40687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57" name="Line 51"/>
          <p:cNvSpPr>
            <a:spLocks noChangeShapeType="1"/>
          </p:cNvSpPr>
          <p:nvPr/>
        </p:nvSpPr>
        <p:spPr bwMode="auto">
          <a:xfrm>
            <a:off x="1803400" y="4175125"/>
            <a:ext cx="2428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58" name="Rectangle 52"/>
          <p:cNvSpPr>
            <a:spLocks noChangeArrowheads="1"/>
          </p:cNvSpPr>
          <p:nvPr/>
        </p:nvSpPr>
        <p:spPr bwMode="auto">
          <a:xfrm>
            <a:off x="1944688" y="50990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59" name="Rectangle 53"/>
          <p:cNvSpPr>
            <a:spLocks noChangeArrowheads="1"/>
          </p:cNvSpPr>
          <p:nvPr/>
        </p:nvSpPr>
        <p:spPr bwMode="auto">
          <a:xfrm>
            <a:off x="3060700" y="4640263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060" name="Rectangle 54"/>
          <p:cNvSpPr>
            <a:spLocks noChangeArrowheads="1"/>
          </p:cNvSpPr>
          <p:nvPr/>
        </p:nvSpPr>
        <p:spPr bwMode="auto">
          <a:xfrm>
            <a:off x="2921000" y="4640263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061" name="Rectangle 55"/>
          <p:cNvSpPr>
            <a:spLocks noChangeArrowheads="1"/>
          </p:cNvSpPr>
          <p:nvPr/>
        </p:nvSpPr>
        <p:spPr bwMode="auto">
          <a:xfrm>
            <a:off x="2781300" y="4640263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10" name="Group 56"/>
          <p:cNvGrpSpPr>
            <a:grpSpLocks/>
          </p:cNvGrpSpPr>
          <p:nvPr/>
        </p:nvGrpSpPr>
        <p:grpSpPr bwMode="auto">
          <a:xfrm>
            <a:off x="2517775" y="4860925"/>
            <a:ext cx="5784850" cy="1511300"/>
            <a:chOff x="1586" y="3190"/>
            <a:chExt cx="3644" cy="952"/>
          </a:xfrm>
        </p:grpSpPr>
        <p:sp>
          <p:nvSpPr>
            <p:cNvPr id="1063" name="Line 57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4" name="Text Box 58"/>
            <p:cNvSpPr txBox="1">
              <a:spLocks noChangeArrowheads="1"/>
            </p:cNvSpPr>
            <p:nvPr/>
          </p:nvSpPr>
          <p:spPr bwMode="auto">
            <a:xfrm>
              <a:off x="1586" y="3738"/>
              <a:ext cx="36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i="1">
                  <a:latin typeface="Comic Sans MS" pitchFamily="66" charset="0"/>
                </a:rPr>
                <a:t>buffers</a:t>
              </a:r>
              <a:r>
                <a:rPr lang="en-US" sz="1800">
                  <a:latin typeface="Comic Sans MS" pitchFamily="66" charset="0"/>
                </a:rPr>
                <a:t> livres (disponíveis): pacotes que chegam são </a:t>
              </a:r>
            </a:p>
            <a:p>
              <a:pPr eaLnBrk="0" hangingPunct="0"/>
              <a:r>
                <a:rPr lang="en-US" sz="1800">
                  <a:latin typeface="Comic Sans MS" pitchFamily="66" charset="0"/>
                </a:rPr>
                <a:t>descartados (</a:t>
              </a:r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perda</a:t>
              </a:r>
              <a:r>
                <a:rPr lang="en-US" sz="1800">
                  <a:latin typeface="Comic Sans MS" pitchFamily="66" charset="0"/>
                </a:rPr>
                <a:t>) se não houver </a:t>
              </a:r>
              <a:r>
                <a:rPr lang="en-US" sz="1800" i="1">
                  <a:latin typeface="Comic Sans MS" pitchFamily="66" charset="0"/>
                </a:rPr>
                <a:t>buffers</a:t>
              </a:r>
              <a:r>
                <a:rPr lang="en-US" sz="1800">
                  <a:latin typeface="Comic Sans MS" pitchFamily="66" charset="0"/>
                </a:rPr>
                <a:t> livres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6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Quatro fontes de atraso dos pacotes</a:t>
            </a:r>
            <a:endParaRPr lang="pt-BR"/>
          </a:p>
        </p:txBody>
      </p:sp>
      <p:sp>
        <p:nvSpPr>
          <p:cNvPr id="5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05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34400-F58A-4246-8C6A-8A7DEBF44B8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61" name="Rectangle 4"/>
          <p:cNvSpPr txBox="1">
            <a:spLocks noChangeArrowheads="1"/>
          </p:cNvSpPr>
          <p:nvPr/>
        </p:nvSpPr>
        <p:spPr bwMode="auto">
          <a:xfrm>
            <a:off x="862013" y="4491038"/>
            <a:ext cx="3810000" cy="16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pt-BR" altLang="pt-BR" sz="2400" i="1" kern="0" dirty="0" err="1">
                <a:solidFill>
                  <a:srgbClr val="FF0000"/>
                </a:solidFill>
                <a:ea typeface="ＭＳ Ｐゴシック" pitchFamily="34" charset="-128"/>
              </a:rPr>
              <a:t>d</a:t>
            </a:r>
            <a:r>
              <a:rPr lang="pt-BR" altLang="pt-BR" sz="2400" kern="0" baseline="-25000" dirty="0" err="1">
                <a:solidFill>
                  <a:srgbClr val="FF0000"/>
                </a:solidFill>
                <a:ea typeface="ＭＳ Ｐゴシック" pitchFamily="34" charset="-128"/>
              </a:rPr>
              <a:t>proc</a:t>
            </a:r>
            <a:r>
              <a:rPr lang="pt-BR" altLang="pt-BR" sz="2400" kern="0" dirty="0">
                <a:solidFill>
                  <a:srgbClr val="FF0000"/>
                </a:solidFill>
                <a:ea typeface="ＭＳ Ｐゴシック" pitchFamily="34" charset="-128"/>
              </a:rPr>
              <a:t>: processamento no nó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pt-BR" altLang="pt-BR" sz="2000" kern="0" dirty="0">
                <a:ea typeface="ＭＳ Ｐゴシック" pitchFamily="34" charset="-128"/>
              </a:rPr>
              <a:t>verifica erros de bit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pt-BR" altLang="pt-BR" sz="2000" kern="0" dirty="0">
                <a:ea typeface="ＭＳ Ｐゴシック" pitchFamily="34" charset="-128"/>
              </a:rPr>
              <a:t>determina enlace de saída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pt-BR" altLang="pt-BR" sz="2000" kern="0" dirty="0">
                <a:ea typeface="ＭＳ Ｐゴシック" pitchFamily="34" charset="-128"/>
              </a:rPr>
              <a:t>tipicamente &lt; </a:t>
            </a:r>
            <a:r>
              <a:rPr lang="pt-BR" altLang="pt-BR" sz="2000" kern="0" dirty="0" err="1">
                <a:ea typeface="ＭＳ Ｐゴシック" pitchFamily="34" charset="-128"/>
              </a:rPr>
              <a:t>mseg</a:t>
            </a:r>
            <a:endParaRPr lang="pt-BR" altLang="pt-BR" sz="2000" kern="0" dirty="0">
              <a:ea typeface="ＭＳ Ｐゴシック" pitchFamily="34" charset="-128"/>
            </a:endParaRPr>
          </a:p>
        </p:txBody>
      </p:sp>
      <p:sp>
        <p:nvSpPr>
          <p:cNvPr id="6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grpSp>
        <p:nvGrpSpPr>
          <p:cNvPr id="65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66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71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2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7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74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75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77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78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2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3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4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5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88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89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90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402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>
                <a:solidFill>
                  <a:srgbClr val="FF0000"/>
                </a:solidFill>
              </a:rPr>
              <a:t>propagação</a:t>
            </a:r>
          </a:p>
        </p:txBody>
      </p:sp>
      <p:sp>
        <p:nvSpPr>
          <p:cNvPr id="91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28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>
                <a:solidFill>
                  <a:srgbClr val="FF0000"/>
                </a:solidFill>
              </a:rPr>
              <a:t>transmissão</a:t>
            </a:r>
          </a:p>
        </p:txBody>
      </p:sp>
      <p:sp>
        <p:nvSpPr>
          <p:cNvPr id="93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2890892" y="2803525"/>
            <a:ext cx="1762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1800" dirty="0">
                <a:solidFill>
                  <a:srgbClr val="FF0000"/>
                </a:solidFill>
              </a:rPr>
              <a:t>processamento</a:t>
            </a:r>
          </a:p>
          <a:p>
            <a:pPr algn="ctr"/>
            <a:r>
              <a:rPr lang="pt-BR" altLang="pt-BR" sz="1800" dirty="0">
                <a:solidFill>
                  <a:srgbClr val="FF0000"/>
                </a:solidFill>
              </a:rPr>
              <a:t>do nó</a:t>
            </a:r>
          </a:p>
        </p:txBody>
      </p:sp>
      <p:sp>
        <p:nvSpPr>
          <p:cNvPr id="95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6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7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633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>
                <a:solidFill>
                  <a:srgbClr val="FF0000"/>
                </a:solidFill>
              </a:rPr>
              <a:t>enfileiramento</a:t>
            </a:r>
          </a:p>
        </p:txBody>
      </p:sp>
      <p:sp>
        <p:nvSpPr>
          <p:cNvPr id="98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9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100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5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1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2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8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4488" indent="-344488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pt-BR" altLang="pt-BR" sz="2000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pt-BR" altLang="pt-BR" i="1" dirty="0" err="1">
                <a:solidFill>
                  <a:srgbClr val="FF0000"/>
                </a:solidFill>
                <a:latin typeface="Gill Sans MT" pitchFamily="34" charset="0"/>
              </a:rPr>
              <a:t>d</a:t>
            </a:r>
            <a:r>
              <a:rPr lang="pt-BR" altLang="pt-BR" baseline="-25000" dirty="0" err="1">
                <a:solidFill>
                  <a:srgbClr val="FF0000"/>
                </a:solidFill>
                <a:latin typeface="Gill Sans MT" pitchFamily="34" charset="0"/>
              </a:rPr>
              <a:t>enfil</a:t>
            </a:r>
            <a:r>
              <a:rPr lang="pt-BR" altLang="pt-BR" dirty="0">
                <a:solidFill>
                  <a:srgbClr val="FF0000"/>
                </a:solidFill>
                <a:latin typeface="Gill Sans MT" pitchFamily="34" charset="0"/>
              </a:rPr>
              <a:t>: atraso de enfileiramento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tempo esperando no enlace de saída pela vez de transmitir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depende do nível de congestionamento do roteador</a:t>
            </a:r>
          </a:p>
        </p:txBody>
      </p:sp>
      <p:sp>
        <p:nvSpPr>
          <p:cNvPr id="109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nó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enfil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pt-BR" dirty="0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110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111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3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114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68938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Quatro fontes de atraso dos pacotes</a:t>
            </a:r>
            <a:endParaRPr lang="pt-BR"/>
          </a:p>
        </p:txBody>
      </p:sp>
      <p:sp>
        <p:nvSpPr>
          <p:cNvPr id="5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dirty="0" err="1"/>
              <a:t>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05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34400-F58A-4246-8C6A-8A7DEBF44B8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61" name="Rectangle 4"/>
          <p:cNvSpPr txBox="1">
            <a:spLocks noChangeArrowheads="1"/>
          </p:cNvSpPr>
          <p:nvPr/>
        </p:nvSpPr>
        <p:spPr bwMode="auto">
          <a:xfrm>
            <a:off x="319490" y="4491038"/>
            <a:ext cx="4352524" cy="16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pt-BR" altLang="pt-BR" sz="2000" i="1" kern="0" dirty="0" err="1">
                <a:solidFill>
                  <a:srgbClr val="FF0000"/>
                </a:solidFill>
                <a:ea typeface="ＭＳ Ｐゴシック" pitchFamily="34" charset="-128"/>
              </a:rPr>
              <a:t>d</a:t>
            </a:r>
            <a:r>
              <a:rPr lang="pt-BR" altLang="pt-BR" sz="2000" kern="0" baseline="-25000" dirty="0" err="1">
                <a:solidFill>
                  <a:srgbClr val="FF0000"/>
                </a:solidFill>
                <a:ea typeface="ＭＳ Ｐゴシック" pitchFamily="34" charset="-128"/>
              </a:rPr>
              <a:t>trans</a:t>
            </a:r>
            <a:r>
              <a:rPr lang="pt-BR" altLang="pt-BR" sz="2000" kern="0" dirty="0">
                <a:solidFill>
                  <a:srgbClr val="FF0000"/>
                </a:solidFill>
                <a:ea typeface="ＭＳ Ｐゴシック" pitchFamily="34" charset="-128"/>
              </a:rPr>
              <a:t>: atraso de transmissão: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pt-BR" altLang="pt-BR" sz="1800" kern="0" dirty="0">
                <a:ea typeface="ＭＳ Ｐゴシック" pitchFamily="34" charset="-128"/>
              </a:rPr>
              <a:t>L: comprimento do pacote (bits)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pt-BR" altLang="pt-BR" sz="1800" kern="0" dirty="0">
                <a:ea typeface="ＭＳ Ｐゴシック" pitchFamily="34" charset="-128"/>
              </a:rPr>
              <a:t>R: largura de banda do enlace (</a:t>
            </a:r>
            <a:r>
              <a:rPr lang="pt-BR" altLang="pt-BR" sz="1800" kern="0" dirty="0" err="1">
                <a:ea typeface="ＭＳ Ｐゴシック" pitchFamily="34" charset="-128"/>
              </a:rPr>
              <a:t>bps</a:t>
            </a:r>
            <a:r>
              <a:rPr lang="pt-BR" altLang="pt-BR" sz="1800" kern="0" dirty="0">
                <a:ea typeface="ＭＳ Ｐゴシック" pitchFamily="34" charset="-128"/>
              </a:rPr>
              <a:t>)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pt-BR" altLang="pt-BR" sz="1800" kern="0" dirty="0" err="1">
                <a:solidFill>
                  <a:srgbClr val="FF0000"/>
                </a:solidFill>
                <a:ea typeface="ＭＳ Ｐゴシック" pitchFamily="34" charset="-128"/>
              </a:rPr>
              <a:t>d</a:t>
            </a:r>
            <a:r>
              <a:rPr lang="pt-BR" altLang="pt-BR" sz="1800" kern="0" baseline="-25000" dirty="0" err="1">
                <a:solidFill>
                  <a:srgbClr val="FF0000"/>
                </a:solidFill>
                <a:ea typeface="ＭＳ Ｐゴシック" pitchFamily="34" charset="-128"/>
              </a:rPr>
              <a:t>trans</a:t>
            </a:r>
            <a:r>
              <a:rPr lang="pt-BR" altLang="pt-BR" sz="1800" kern="0" dirty="0">
                <a:ea typeface="ＭＳ Ｐゴシック" pitchFamily="34" charset="-128"/>
              </a:rPr>
              <a:t> = L/R</a:t>
            </a:r>
          </a:p>
        </p:txBody>
      </p:sp>
      <p:sp>
        <p:nvSpPr>
          <p:cNvPr id="6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grpSp>
        <p:nvGrpSpPr>
          <p:cNvPr id="65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66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71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2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7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74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75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77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78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2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3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4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5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88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pt-B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89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90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402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>
                <a:solidFill>
                  <a:srgbClr val="FF0000"/>
                </a:solidFill>
              </a:rPr>
              <a:t>propagação</a:t>
            </a:r>
          </a:p>
        </p:txBody>
      </p:sp>
      <p:sp>
        <p:nvSpPr>
          <p:cNvPr id="91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28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>
                <a:solidFill>
                  <a:srgbClr val="FF0000"/>
                </a:solidFill>
              </a:rPr>
              <a:t>transmissão</a:t>
            </a:r>
          </a:p>
        </p:txBody>
      </p:sp>
      <p:sp>
        <p:nvSpPr>
          <p:cNvPr id="93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2890892" y="2803525"/>
            <a:ext cx="1762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1800" dirty="0">
                <a:solidFill>
                  <a:srgbClr val="FF0000"/>
                </a:solidFill>
              </a:rPr>
              <a:t>processamento</a:t>
            </a:r>
          </a:p>
          <a:p>
            <a:pPr algn="ctr"/>
            <a:r>
              <a:rPr lang="pt-BR" altLang="pt-BR" sz="1800" dirty="0">
                <a:solidFill>
                  <a:srgbClr val="FF0000"/>
                </a:solidFill>
              </a:rPr>
              <a:t>do nó</a:t>
            </a:r>
          </a:p>
        </p:txBody>
      </p:sp>
      <p:sp>
        <p:nvSpPr>
          <p:cNvPr id="95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6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7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633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pt-BR" altLang="pt-BR" sz="1800" dirty="0">
                <a:solidFill>
                  <a:srgbClr val="FF0000"/>
                </a:solidFill>
              </a:rPr>
              <a:t>enfileiramento</a:t>
            </a:r>
          </a:p>
        </p:txBody>
      </p:sp>
      <p:sp>
        <p:nvSpPr>
          <p:cNvPr id="98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9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100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5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1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2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8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4488" indent="-344488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pt-BR" altLang="pt-BR" sz="2000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pt-BR" altLang="pt-BR" i="1" dirty="0" err="1">
                <a:solidFill>
                  <a:srgbClr val="FF0000"/>
                </a:solidFill>
                <a:latin typeface="Gill Sans MT" pitchFamily="34" charset="0"/>
              </a:rPr>
              <a:t>d</a:t>
            </a:r>
            <a:r>
              <a:rPr lang="pt-BR" altLang="pt-BR" baseline="-25000" dirty="0" err="1">
                <a:solidFill>
                  <a:srgbClr val="FF0000"/>
                </a:solidFill>
                <a:latin typeface="Gill Sans MT" pitchFamily="34" charset="0"/>
              </a:rPr>
              <a:t>prop</a:t>
            </a:r>
            <a:r>
              <a:rPr lang="pt-BR" altLang="pt-BR" dirty="0">
                <a:solidFill>
                  <a:srgbClr val="FF0000"/>
                </a:solidFill>
                <a:latin typeface="Gill Sans MT" pitchFamily="34" charset="0"/>
              </a:rPr>
              <a:t>: atraso de propagação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d: comprimento do enlace físico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s: velocidade de propagação no meio (~2x10</a:t>
            </a:r>
            <a:r>
              <a:rPr lang="pt-BR" altLang="pt-BR" sz="2000" baseline="30000" dirty="0">
                <a:solidFill>
                  <a:srgbClr val="000000"/>
                </a:solidFill>
                <a:latin typeface="Gill Sans MT" pitchFamily="34" charset="0"/>
              </a:rPr>
              <a:t>8</a:t>
            </a:r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 m/</a:t>
            </a:r>
            <a:r>
              <a:rPr lang="pt-BR" altLang="pt-BR" sz="2000" dirty="0" err="1">
                <a:solidFill>
                  <a:srgbClr val="000000"/>
                </a:solidFill>
                <a:latin typeface="Gill Sans MT" pitchFamily="34" charset="0"/>
              </a:rPr>
              <a:t>seg</a:t>
            </a:r>
            <a:r>
              <a:rPr lang="pt-BR" altLang="pt-BR" sz="2000" dirty="0">
                <a:solidFill>
                  <a:srgbClr val="000000"/>
                </a:solidFill>
                <a:latin typeface="Gill Sans MT" pitchFamily="34" charset="0"/>
              </a:rPr>
              <a:t>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pt-BR" altLang="pt-BR" sz="2000" kern="0" dirty="0" err="1">
                <a:solidFill>
                  <a:srgbClr val="FF0000"/>
                </a:solidFill>
              </a:rPr>
              <a:t>d</a:t>
            </a:r>
            <a:r>
              <a:rPr lang="pt-BR" altLang="pt-BR" sz="2000" kern="0" baseline="-25000" dirty="0" err="1">
                <a:solidFill>
                  <a:srgbClr val="FF0000"/>
                </a:solidFill>
              </a:rPr>
              <a:t>prop</a:t>
            </a:r>
            <a:r>
              <a:rPr lang="pt-BR" altLang="pt-BR" sz="2000" kern="0" dirty="0"/>
              <a:t> = d/s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endParaRPr lang="pt-BR" altLang="pt-BR" sz="2000" dirty="0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109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nó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enfil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pt-BR" dirty="0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pt-BR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pt-BR" baseline="-25000" dirty="0" err="1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pt-BR" dirty="0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110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111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3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114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60" name="Group 122"/>
          <p:cNvGrpSpPr>
            <a:grpSpLocks/>
          </p:cNvGrpSpPr>
          <p:nvPr/>
        </p:nvGrpSpPr>
        <p:grpSpPr bwMode="auto">
          <a:xfrm>
            <a:off x="2255838" y="5600700"/>
            <a:ext cx="2528887" cy="800100"/>
            <a:chOff x="1421" y="3528"/>
            <a:chExt cx="1593" cy="504"/>
          </a:xfrm>
        </p:grpSpPr>
        <p:sp>
          <p:nvSpPr>
            <p:cNvPr id="116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7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pt-BR" sz="2000" i="1" dirty="0" err="1">
                  <a:solidFill>
                    <a:srgbClr val="FF0000"/>
                  </a:solidFill>
                </a:rPr>
                <a:t>d</a:t>
              </a:r>
              <a:r>
                <a:rPr lang="en-US" altLang="pt-BR" sz="2000" baseline="-25000" dirty="0" err="1">
                  <a:solidFill>
                    <a:srgbClr val="FF0000"/>
                  </a:solidFill>
                </a:rPr>
                <a:t>trans</a:t>
              </a:r>
              <a:r>
                <a:rPr lang="en-US" altLang="pt-BR" sz="2000" baseline="-25000" dirty="0">
                  <a:solidFill>
                    <a:srgbClr val="FF0000"/>
                  </a:solidFill>
                </a:rPr>
                <a:t> </a:t>
              </a:r>
              <a:r>
                <a:rPr lang="en-US" altLang="pt-BR" sz="2000" dirty="0">
                  <a:solidFill>
                    <a:srgbClr val="FF0000"/>
                  </a:solidFill>
                </a:rPr>
                <a:t>e </a:t>
              </a:r>
              <a:r>
                <a:rPr lang="en-US" altLang="pt-BR" sz="2000" i="1" dirty="0" err="1">
                  <a:solidFill>
                    <a:srgbClr val="FF0000"/>
                  </a:solidFill>
                </a:rPr>
                <a:t>d</a:t>
              </a:r>
              <a:r>
                <a:rPr lang="en-US" altLang="pt-BR" sz="2000" baseline="-25000" dirty="0" err="1">
                  <a:solidFill>
                    <a:srgbClr val="FF0000"/>
                  </a:solidFill>
                </a:rPr>
                <a:t>prop</a:t>
              </a:r>
              <a:endParaRPr lang="en-US" altLang="pt-BR" sz="2000" baseline="-25000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pt-BR" sz="2000" i="1" dirty="0" err="1">
                  <a:solidFill>
                    <a:srgbClr val="FF0000"/>
                  </a:solidFill>
                </a:rPr>
                <a:t>muito</a:t>
              </a:r>
              <a:r>
                <a:rPr lang="en-US" altLang="pt-BR" sz="2000" i="1" dirty="0">
                  <a:solidFill>
                    <a:srgbClr val="FF0000"/>
                  </a:solidFill>
                </a:rPr>
                <a:t> </a:t>
              </a:r>
              <a:r>
                <a:rPr lang="en-US" altLang="pt-BR" sz="2000" i="1" dirty="0" err="1">
                  <a:solidFill>
                    <a:srgbClr val="FF0000"/>
                  </a:solidFill>
                </a:rPr>
                <a:t>diferentes</a:t>
              </a:r>
              <a:endParaRPr lang="en-US" altLang="pt-BR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2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969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108F75-3927-4C38-BA2B-781150AF6EE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pt-BR"/>
              <a:t>Analogia com uma Caravana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9400" y="2679700"/>
            <a:ext cx="4216400" cy="3317875"/>
          </a:xfrm>
        </p:spPr>
        <p:txBody>
          <a:bodyPr/>
          <a:lstStyle/>
          <a:p>
            <a:r>
              <a:rPr lang="pt-BR" sz="2000"/>
              <a:t>Os carros se “propagam” a </a:t>
            </a:r>
            <a:br>
              <a:rPr lang="pt-BR" sz="2000"/>
            </a:br>
            <a:r>
              <a:rPr lang="pt-BR" sz="2000"/>
              <a:t>100 km/h</a:t>
            </a:r>
          </a:p>
          <a:p>
            <a:r>
              <a:rPr lang="pt-BR" sz="2000"/>
              <a:t>O pedágio leva 12 seg para atender um carro (tempo de transmissão)</a:t>
            </a:r>
          </a:p>
          <a:p>
            <a:r>
              <a:rPr lang="pt-BR" sz="2000">
                <a:solidFill>
                  <a:schemeClr val="accent2"/>
                </a:solidFill>
              </a:rPr>
              <a:t>carro~bit; caravana ~ pacote</a:t>
            </a:r>
            <a:endParaRPr lang="pt-BR" sz="2000"/>
          </a:p>
          <a:p>
            <a:r>
              <a:rPr lang="pt-BR" sz="2000">
                <a:solidFill>
                  <a:srgbClr val="FF0000"/>
                </a:solidFill>
              </a:rPr>
              <a:t>P: Quanto tempo leva até que a caravana esteja enfileirada antes do segundo pedágio?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40275" y="2632075"/>
            <a:ext cx="4162425" cy="3365500"/>
          </a:xfrm>
        </p:spPr>
        <p:txBody>
          <a:bodyPr/>
          <a:lstStyle/>
          <a:p>
            <a:r>
              <a:rPr lang="pt-BR" sz="2000"/>
              <a:t>Tempo para “atravessar” toda a caravana através do pedágio para a estrada = 12*10 = 120 seg</a:t>
            </a:r>
          </a:p>
          <a:p>
            <a:r>
              <a:rPr lang="pt-BR" sz="2000"/>
              <a:t>Tempo para que o último carro se propaga do primeiro para o segundo pedágio: 100km/(100km/h)= 1 h</a:t>
            </a:r>
          </a:p>
          <a:p>
            <a:r>
              <a:rPr lang="pt-BR" sz="2000">
                <a:solidFill>
                  <a:srgbClr val="FF0000"/>
                </a:solidFill>
              </a:rPr>
              <a:t>R: 62 minutos</a:t>
            </a:r>
            <a:endParaRPr lang="pt-BR" sz="2000"/>
          </a:p>
        </p:txBody>
      </p:sp>
      <p:grpSp>
        <p:nvGrpSpPr>
          <p:cNvPr id="29703" name="Grupo 51"/>
          <p:cNvGrpSpPr>
            <a:grpSpLocks/>
          </p:cNvGrpSpPr>
          <p:nvPr/>
        </p:nvGrpSpPr>
        <p:grpSpPr bwMode="auto">
          <a:xfrm>
            <a:off x="309563" y="1150938"/>
            <a:ext cx="8291512" cy="1370012"/>
            <a:chOff x="310221" y="1150938"/>
            <a:chExt cx="8291082" cy="1370012"/>
          </a:xfrm>
        </p:grpSpPr>
        <p:sp>
          <p:nvSpPr>
            <p:cNvPr id="29704" name="Text Box 30"/>
            <p:cNvSpPr txBox="1">
              <a:spLocks noChangeArrowheads="1"/>
            </p:cNvSpPr>
            <p:nvPr/>
          </p:nvSpPr>
          <p:spPr bwMode="auto">
            <a:xfrm>
              <a:off x="776288" y="1819275"/>
              <a:ext cx="1812925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>
                  <a:latin typeface="Comic Sans MS" pitchFamily="66" charset="0"/>
                </a:rPr>
                <a:t>Caravana</a:t>
              </a:r>
            </a:p>
            <a:p>
              <a:pPr algn="ctr" eaLnBrk="0" hangingPunct="0"/>
              <a:r>
                <a:rPr lang="en-US" sz="2000">
                  <a:latin typeface="Comic Sans MS" pitchFamily="66" charset="0"/>
                </a:rPr>
                <a:t>de dez carros</a:t>
              </a:r>
              <a:endParaRPr lang="en-US" sz="2000"/>
            </a:p>
          </p:txBody>
        </p:sp>
        <p:grpSp>
          <p:nvGrpSpPr>
            <p:cNvPr id="29705" name="Grupo 50"/>
            <p:cNvGrpSpPr>
              <a:grpSpLocks/>
            </p:cNvGrpSpPr>
            <p:nvPr/>
          </p:nvGrpSpPr>
          <p:grpSpPr bwMode="auto">
            <a:xfrm>
              <a:off x="310221" y="1150938"/>
              <a:ext cx="8291082" cy="1176337"/>
              <a:chOff x="149801" y="1150938"/>
              <a:chExt cx="8291082" cy="1176337"/>
            </a:xfrm>
          </p:grpSpPr>
          <p:sp>
            <p:nvSpPr>
              <p:cNvPr id="29706" name="Text Box 7"/>
              <p:cNvSpPr txBox="1">
                <a:spLocks noChangeArrowheads="1"/>
              </p:cNvSpPr>
              <p:nvPr/>
            </p:nvSpPr>
            <p:spPr bwMode="auto">
              <a:xfrm>
                <a:off x="5483225" y="1930400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pedágio</a:t>
                </a:r>
              </a:p>
            </p:txBody>
          </p:sp>
          <p:sp>
            <p:nvSpPr>
              <p:cNvPr id="29707" name="Text Box 10"/>
              <p:cNvSpPr txBox="1">
                <a:spLocks noChangeArrowheads="1"/>
              </p:cNvSpPr>
              <p:nvPr/>
            </p:nvSpPr>
            <p:spPr bwMode="auto">
              <a:xfrm>
                <a:off x="2630488" y="1930400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pedágio</a:t>
                </a:r>
              </a:p>
            </p:txBody>
          </p:sp>
          <p:sp>
            <p:nvSpPr>
              <p:cNvPr id="29708" name="AutoShape 29"/>
              <p:cNvSpPr>
                <a:spLocks/>
              </p:cNvSpPr>
              <p:nvPr/>
            </p:nvSpPr>
            <p:spPr bwMode="auto">
              <a:xfrm rot="-5400000">
                <a:off x="1605756" y="488157"/>
                <a:ext cx="79375" cy="2767012"/>
              </a:xfrm>
              <a:prstGeom prst="leftBrace">
                <a:avLst>
                  <a:gd name="adj1" fmla="val 2905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9709" name="Text Box 33"/>
              <p:cNvSpPr txBox="1">
                <a:spLocks noChangeArrowheads="1"/>
              </p:cNvSpPr>
              <p:nvPr/>
            </p:nvSpPr>
            <p:spPr bwMode="auto">
              <a:xfrm>
                <a:off x="3992563" y="1349375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100 km</a:t>
                </a:r>
              </a:p>
            </p:txBody>
          </p:sp>
          <p:sp>
            <p:nvSpPr>
              <p:cNvPr id="29710" name="Line 34"/>
              <p:cNvSpPr>
                <a:spLocks noChangeShapeType="1"/>
              </p:cNvSpPr>
              <p:nvPr/>
            </p:nvSpPr>
            <p:spPr bwMode="auto">
              <a:xfrm flipH="1">
                <a:off x="6229208" y="1549400"/>
                <a:ext cx="9271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9711" name="Text Box 35"/>
              <p:cNvSpPr txBox="1">
                <a:spLocks noChangeArrowheads="1"/>
              </p:cNvSpPr>
              <p:nvPr/>
            </p:nvSpPr>
            <p:spPr bwMode="auto">
              <a:xfrm>
                <a:off x="7083571" y="1349375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100 km</a:t>
                </a:r>
              </a:p>
            </p:txBody>
          </p:sp>
          <p:sp>
            <p:nvSpPr>
              <p:cNvPr id="29712" name="Line 36"/>
              <p:cNvSpPr>
                <a:spLocks noChangeShapeType="1"/>
              </p:cNvSpPr>
              <p:nvPr/>
            </p:nvSpPr>
            <p:spPr bwMode="auto">
              <a:xfrm>
                <a:off x="8163071" y="1549400"/>
                <a:ext cx="2778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9713" name="Oval 56"/>
              <p:cNvSpPr>
                <a:spLocks noChangeArrowheads="1"/>
              </p:cNvSpPr>
              <p:nvPr/>
            </p:nvSpPr>
            <p:spPr bwMode="auto">
              <a:xfrm>
                <a:off x="932439" y="1549400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9714" name="Oval 57"/>
              <p:cNvSpPr>
                <a:spLocks noChangeArrowheads="1"/>
              </p:cNvSpPr>
              <p:nvPr/>
            </p:nvSpPr>
            <p:spPr bwMode="auto">
              <a:xfrm>
                <a:off x="1084839" y="1549400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9715" name="Oval 58"/>
              <p:cNvSpPr>
                <a:spLocks noChangeArrowheads="1"/>
              </p:cNvSpPr>
              <p:nvPr/>
            </p:nvSpPr>
            <p:spPr bwMode="auto">
              <a:xfrm>
                <a:off x="1308676" y="1549400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pic>
            <p:nvPicPr>
              <p:cNvPr id="29716" name="Picture 59" descr="MCj039851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416626" y="1460500"/>
                <a:ext cx="74930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17" name="Picture 60" descr="MCj039851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49801" y="1455738"/>
                <a:ext cx="74930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9718" name="Group 61"/>
              <p:cNvGrpSpPr>
                <a:grpSpLocks/>
              </p:cNvGrpSpPr>
              <p:nvPr/>
            </p:nvGrpSpPr>
            <p:grpSpPr bwMode="auto">
              <a:xfrm>
                <a:off x="2735839" y="1150938"/>
                <a:ext cx="458787" cy="777875"/>
                <a:chOff x="2365" y="1352"/>
                <a:chExt cx="1022" cy="1616"/>
              </a:xfrm>
            </p:grpSpPr>
            <p:pic>
              <p:nvPicPr>
                <p:cNvPr id="29725" name="Picture 6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9726" name="Rectangle 63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pt-BR"/>
                </a:p>
              </p:txBody>
            </p:sp>
          </p:grpSp>
          <p:pic>
            <p:nvPicPr>
              <p:cNvPr id="29719" name="Picture 64" descr="MCj039851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180214" y="1481138"/>
                <a:ext cx="74930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9720" name="Group 65"/>
              <p:cNvGrpSpPr>
                <a:grpSpLocks/>
              </p:cNvGrpSpPr>
              <p:nvPr/>
            </p:nvGrpSpPr>
            <p:grpSpPr bwMode="auto">
              <a:xfrm>
                <a:off x="5762336" y="1179513"/>
                <a:ext cx="458787" cy="777875"/>
                <a:chOff x="2365" y="1352"/>
                <a:chExt cx="1022" cy="1616"/>
              </a:xfrm>
            </p:grpSpPr>
            <p:pic>
              <p:nvPicPr>
                <p:cNvPr id="29723" name="Picture 66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9724" name="Rectangle 67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pt-BR"/>
                </a:p>
              </p:txBody>
            </p:sp>
          </p:grpSp>
          <p:sp>
            <p:nvSpPr>
              <p:cNvPr id="29721" name="Line 31"/>
              <p:cNvSpPr>
                <a:spLocks noChangeShapeType="1"/>
              </p:cNvSpPr>
              <p:nvPr/>
            </p:nvSpPr>
            <p:spPr bwMode="auto">
              <a:xfrm flipH="1">
                <a:off x="3168650" y="1549400"/>
                <a:ext cx="8239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9722" name="Line 32"/>
              <p:cNvSpPr>
                <a:spLocks noChangeShapeType="1"/>
              </p:cNvSpPr>
              <p:nvPr/>
            </p:nvSpPr>
            <p:spPr bwMode="auto">
              <a:xfrm>
                <a:off x="5072063" y="1549400"/>
                <a:ext cx="8667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3071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68E61-CDD9-4EE7-B48B-180DA7730A59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pt-BR"/>
              <a:t>Analogia com uma caravana (mais)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1638" y="2930525"/>
            <a:ext cx="3941762" cy="3317875"/>
          </a:xfrm>
        </p:spPr>
        <p:txBody>
          <a:bodyPr/>
          <a:lstStyle/>
          <a:p>
            <a:r>
              <a:rPr lang="pt-BR" sz="2000"/>
              <a:t>Os carros agora se “propagam” a 1000 km/h</a:t>
            </a:r>
          </a:p>
          <a:p>
            <a:r>
              <a:rPr lang="pt-BR" sz="2000"/>
              <a:t>Os pedágios agora levam em torno de 1 min para atender um carro</a:t>
            </a:r>
            <a:endParaRPr lang="pt-BR" sz="2000">
              <a:solidFill>
                <a:schemeClr val="accent2"/>
              </a:solidFill>
            </a:endParaRPr>
          </a:p>
          <a:p>
            <a:r>
              <a:rPr lang="pt-BR" sz="2000">
                <a:solidFill>
                  <a:srgbClr val="FF0000"/>
                </a:solidFill>
              </a:rPr>
              <a:t>P:</a:t>
            </a:r>
            <a:r>
              <a:rPr lang="pt-BR" sz="2000">
                <a:solidFill>
                  <a:schemeClr val="accent2"/>
                </a:solidFill>
              </a:rPr>
              <a:t> </a:t>
            </a:r>
            <a:r>
              <a:rPr lang="pt-BR" sz="2000">
                <a:solidFill>
                  <a:srgbClr val="FF0000"/>
                </a:solidFill>
              </a:rPr>
              <a:t>Os carros chegarão ao segundo pedágio antes que todos os carros tenham sido atendidos no primeiro pedágio?</a:t>
            </a:r>
            <a:endParaRPr lang="pt-BR" sz="2000">
              <a:solidFill>
                <a:schemeClr val="accent2"/>
              </a:solidFill>
            </a:endParaRPr>
          </a:p>
          <a:p>
            <a:pPr>
              <a:buFont typeface="ZapfDingbats" pitchFamily="82" charset="0"/>
              <a:buNone/>
            </a:pPr>
            <a:endParaRPr lang="pt-BR" sz="2000">
              <a:solidFill>
                <a:schemeClr val="accent2"/>
              </a:solidFill>
            </a:endParaRPr>
          </a:p>
        </p:txBody>
      </p:sp>
      <p:sp>
        <p:nvSpPr>
          <p:cNvPr id="3072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2632075"/>
            <a:ext cx="4368800" cy="3365500"/>
          </a:xfrm>
        </p:spPr>
        <p:txBody>
          <a:bodyPr/>
          <a:lstStyle/>
          <a:p>
            <a:r>
              <a:rPr lang="pt-BR" sz="2000">
                <a:solidFill>
                  <a:srgbClr val="FF0000"/>
                </a:solidFill>
              </a:rPr>
              <a:t>Sim!</a:t>
            </a:r>
            <a:r>
              <a:rPr lang="pt-BR" sz="2000"/>
              <a:t> Após 7 min, o 1o. Carro chega ao 2o. Pedágio e ainda há 3 carros no 1o. pedágio.</a:t>
            </a:r>
          </a:p>
          <a:p>
            <a:r>
              <a:rPr lang="pt-BR" sz="2000">
                <a:solidFill>
                  <a:schemeClr val="accent2"/>
                </a:solidFill>
              </a:rPr>
              <a:t>O 1o. bit do pacote pode chegar ao 2o. Roteador antes que o pacote tenha sido totalmente transmitido no 1o. roteador! </a:t>
            </a:r>
          </a:p>
          <a:p>
            <a:pPr lvl="1"/>
            <a:r>
              <a:rPr lang="pt-BR" sz="1800">
                <a:solidFill>
                  <a:schemeClr val="accent2"/>
                </a:solidFill>
              </a:rPr>
              <a:t>Veja o applet Ethernet no site da AWL</a:t>
            </a:r>
            <a:endParaRPr lang="pt-BR" sz="1800"/>
          </a:p>
        </p:txBody>
      </p:sp>
      <p:grpSp>
        <p:nvGrpSpPr>
          <p:cNvPr id="30727" name="Grupo 38"/>
          <p:cNvGrpSpPr>
            <a:grpSpLocks/>
          </p:cNvGrpSpPr>
          <p:nvPr/>
        </p:nvGrpSpPr>
        <p:grpSpPr bwMode="auto">
          <a:xfrm>
            <a:off x="309563" y="1150938"/>
            <a:ext cx="8291512" cy="1370012"/>
            <a:chOff x="310221" y="1150938"/>
            <a:chExt cx="8291082" cy="1370012"/>
          </a:xfrm>
        </p:grpSpPr>
        <p:sp>
          <p:nvSpPr>
            <p:cNvPr id="30728" name="Text Box 30"/>
            <p:cNvSpPr txBox="1">
              <a:spLocks noChangeArrowheads="1"/>
            </p:cNvSpPr>
            <p:nvPr/>
          </p:nvSpPr>
          <p:spPr bwMode="auto">
            <a:xfrm>
              <a:off x="776288" y="1819275"/>
              <a:ext cx="1812925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>
                  <a:latin typeface="Comic Sans MS" pitchFamily="66" charset="0"/>
                </a:rPr>
                <a:t>Caravana</a:t>
              </a:r>
            </a:p>
            <a:p>
              <a:pPr algn="ctr" eaLnBrk="0" hangingPunct="0"/>
              <a:r>
                <a:rPr lang="en-US" sz="2000">
                  <a:latin typeface="Comic Sans MS" pitchFamily="66" charset="0"/>
                </a:rPr>
                <a:t>de dez carros</a:t>
              </a:r>
              <a:endParaRPr lang="en-US" sz="2000"/>
            </a:p>
          </p:txBody>
        </p:sp>
        <p:grpSp>
          <p:nvGrpSpPr>
            <p:cNvPr id="30729" name="Grupo 50"/>
            <p:cNvGrpSpPr>
              <a:grpSpLocks/>
            </p:cNvGrpSpPr>
            <p:nvPr/>
          </p:nvGrpSpPr>
          <p:grpSpPr bwMode="auto">
            <a:xfrm>
              <a:off x="310221" y="1150938"/>
              <a:ext cx="8291082" cy="1176337"/>
              <a:chOff x="149801" y="1150938"/>
              <a:chExt cx="8291082" cy="1176337"/>
            </a:xfrm>
          </p:grpSpPr>
          <p:sp>
            <p:nvSpPr>
              <p:cNvPr id="30730" name="Text Box 7"/>
              <p:cNvSpPr txBox="1">
                <a:spLocks noChangeArrowheads="1"/>
              </p:cNvSpPr>
              <p:nvPr/>
            </p:nvSpPr>
            <p:spPr bwMode="auto">
              <a:xfrm>
                <a:off x="5483225" y="1930400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pedágio</a:t>
                </a:r>
              </a:p>
            </p:txBody>
          </p:sp>
          <p:sp>
            <p:nvSpPr>
              <p:cNvPr id="30731" name="Text Box 10"/>
              <p:cNvSpPr txBox="1">
                <a:spLocks noChangeArrowheads="1"/>
              </p:cNvSpPr>
              <p:nvPr/>
            </p:nvSpPr>
            <p:spPr bwMode="auto">
              <a:xfrm>
                <a:off x="2630488" y="1930400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pedágio</a:t>
                </a:r>
              </a:p>
            </p:txBody>
          </p:sp>
          <p:sp>
            <p:nvSpPr>
              <p:cNvPr id="30732" name="AutoShape 29"/>
              <p:cNvSpPr>
                <a:spLocks/>
              </p:cNvSpPr>
              <p:nvPr/>
            </p:nvSpPr>
            <p:spPr bwMode="auto">
              <a:xfrm rot="-5400000">
                <a:off x="1605756" y="488157"/>
                <a:ext cx="79375" cy="2767012"/>
              </a:xfrm>
              <a:prstGeom prst="leftBrace">
                <a:avLst>
                  <a:gd name="adj1" fmla="val 2905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30733" name="Text Box 33"/>
              <p:cNvSpPr txBox="1">
                <a:spLocks noChangeArrowheads="1"/>
              </p:cNvSpPr>
              <p:nvPr/>
            </p:nvSpPr>
            <p:spPr bwMode="auto">
              <a:xfrm>
                <a:off x="3992563" y="1349375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100 km</a:t>
                </a:r>
              </a:p>
            </p:txBody>
          </p:sp>
          <p:sp>
            <p:nvSpPr>
              <p:cNvPr id="30734" name="Line 34"/>
              <p:cNvSpPr>
                <a:spLocks noChangeShapeType="1"/>
              </p:cNvSpPr>
              <p:nvPr/>
            </p:nvSpPr>
            <p:spPr bwMode="auto">
              <a:xfrm flipH="1">
                <a:off x="6229208" y="1549400"/>
                <a:ext cx="9271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0735" name="Text Box 35"/>
              <p:cNvSpPr txBox="1">
                <a:spLocks noChangeArrowheads="1"/>
              </p:cNvSpPr>
              <p:nvPr/>
            </p:nvSpPr>
            <p:spPr bwMode="auto">
              <a:xfrm>
                <a:off x="7083571" y="1349375"/>
                <a:ext cx="10795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100 km</a:t>
                </a:r>
              </a:p>
            </p:txBody>
          </p:sp>
          <p:sp>
            <p:nvSpPr>
              <p:cNvPr id="30736" name="Line 36"/>
              <p:cNvSpPr>
                <a:spLocks noChangeShapeType="1"/>
              </p:cNvSpPr>
              <p:nvPr/>
            </p:nvSpPr>
            <p:spPr bwMode="auto">
              <a:xfrm>
                <a:off x="8163071" y="1549400"/>
                <a:ext cx="2778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0737" name="Oval 56"/>
              <p:cNvSpPr>
                <a:spLocks noChangeArrowheads="1"/>
              </p:cNvSpPr>
              <p:nvPr/>
            </p:nvSpPr>
            <p:spPr bwMode="auto">
              <a:xfrm>
                <a:off x="932439" y="1549400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30738" name="Oval 57"/>
              <p:cNvSpPr>
                <a:spLocks noChangeArrowheads="1"/>
              </p:cNvSpPr>
              <p:nvPr/>
            </p:nvSpPr>
            <p:spPr bwMode="auto">
              <a:xfrm>
                <a:off x="1084839" y="1549400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30739" name="Oval 58"/>
              <p:cNvSpPr>
                <a:spLocks noChangeArrowheads="1"/>
              </p:cNvSpPr>
              <p:nvPr/>
            </p:nvSpPr>
            <p:spPr bwMode="auto">
              <a:xfrm>
                <a:off x="1308676" y="1549400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pic>
            <p:nvPicPr>
              <p:cNvPr id="30740" name="Picture 59" descr="MCj039851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416626" y="1460500"/>
                <a:ext cx="74930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41" name="Picture 60" descr="MCj039851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49801" y="1455738"/>
                <a:ext cx="74930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0742" name="Group 61"/>
              <p:cNvGrpSpPr>
                <a:grpSpLocks/>
              </p:cNvGrpSpPr>
              <p:nvPr/>
            </p:nvGrpSpPr>
            <p:grpSpPr bwMode="auto">
              <a:xfrm>
                <a:off x="2735839" y="1150938"/>
                <a:ext cx="458787" cy="777875"/>
                <a:chOff x="2365" y="1352"/>
                <a:chExt cx="1022" cy="1616"/>
              </a:xfrm>
            </p:grpSpPr>
            <p:pic>
              <p:nvPicPr>
                <p:cNvPr id="30749" name="Picture 6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0750" name="Rectangle 63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pt-BR"/>
                </a:p>
              </p:txBody>
            </p:sp>
          </p:grpSp>
          <p:pic>
            <p:nvPicPr>
              <p:cNvPr id="30743" name="Picture 64" descr="MCj039851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180214" y="1481138"/>
                <a:ext cx="74930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0744" name="Group 65"/>
              <p:cNvGrpSpPr>
                <a:grpSpLocks/>
              </p:cNvGrpSpPr>
              <p:nvPr/>
            </p:nvGrpSpPr>
            <p:grpSpPr bwMode="auto">
              <a:xfrm>
                <a:off x="5762336" y="1179513"/>
                <a:ext cx="458787" cy="777875"/>
                <a:chOff x="2365" y="1352"/>
                <a:chExt cx="1022" cy="1616"/>
              </a:xfrm>
            </p:grpSpPr>
            <p:pic>
              <p:nvPicPr>
                <p:cNvPr id="30747" name="Picture 66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0748" name="Rectangle 67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pt-BR"/>
                </a:p>
              </p:txBody>
            </p:sp>
          </p:grpSp>
          <p:sp>
            <p:nvSpPr>
              <p:cNvPr id="30745" name="Line 31"/>
              <p:cNvSpPr>
                <a:spLocks noChangeShapeType="1"/>
              </p:cNvSpPr>
              <p:nvPr/>
            </p:nvSpPr>
            <p:spPr bwMode="auto">
              <a:xfrm flipH="1">
                <a:off x="3168650" y="1549400"/>
                <a:ext cx="8239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0746" name="Line 32"/>
              <p:cNvSpPr>
                <a:spLocks noChangeShapeType="1"/>
              </p:cNvSpPr>
              <p:nvPr/>
            </p:nvSpPr>
            <p:spPr bwMode="auto">
              <a:xfrm>
                <a:off x="5072063" y="1549400"/>
                <a:ext cx="8667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78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70" y="4258886"/>
            <a:ext cx="1146195" cy="762741"/>
          </a:xfrm>
          <a:prstGeom prst="rect">
            <a:avLst/>
          </a:prstGeom>
        </p:spPr>
      </p:pic>
      <p:sp>
        <p:nvSpPr>
          <p:cNvPr id="2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052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08A468-F54E-4616-9CEF-FE89B16EEA6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Populares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pt-BR" sz="2400" dirty="0"/>
              <a:t>Navegação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Correio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Mensagens Instantâneas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Armazenamento de Arquivos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Jogos em rede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Voz e Vídeo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Blogs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Redes Sociais</a:t>
            </a:r>
          </a:p>
          <a:p>
            <a:pPr>
              <a:lnSpc>
                <a:spcPct val="130000"/>
              </a:lnSpc>
            </a:pPr>
            <a:r>
              <a:rPr lang="pt-BR" sz="2400" dirty="0"/>
              <a:t>Trabalho Cooperativo</a:t>
            </a:r>
          </a:p>
        </p:txBody>
      </p:sp>
      <p:pic>
        <p:nvPicPr>
          <p:cNvPr id="2058" name="Picture 10" descr="fxtb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98763" y="1744663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7238" y="3181350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6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7238" y="3181350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75" y="1611313"/>
            <a:ext cx="477618" cy="4776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596" y="1592428"/>
            <a:ext cx="533129" cy="53312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84" y="2156400"/>
            <a:ext cx="466725" cy="466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4787" y="2091531"/>
            <a:ext cx="569913" cy="5699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075" y="2645350"/>
            <a:ext cx="556969" cy="5644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0200" y="2707595"/>
            <a:ext cx="466725" cy="4667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6325" y="4446752"/>
            <a:ext cx="428626" cy="4286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0849" y="4426005"/>
            <a:ext cx="470119" cy="4701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5013" y="5471690"/>
            <a:ext cx="460101" cy="46010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6904" y="5413756"/>
            <a:ext cx="582178" cy="58217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71919" y="4907289"/>
            <a:ext cx="506467" cy="5064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02180" y="6050811"/>
            <a:ext cx="483501" cy="48350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16725" y="3718224"/>
            <a:ext cx="835572" cy="5077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04755" y="3285351"/>
            <a:ext cx="729975" cy="521411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62859" y="3209812"/>
            <a:ext cx="531383" cy="531383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03411" y="3202562"/>
            <a:ext cx="545881" cy="54588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8670" y="6050811"/>
            <a:ext cx="537998" cy="53799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45476" y="3317623"/>
            <a:ext cx="364140" cy="31575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85681" y="5442977"/>
            <a:ext cx="862543" cy="517526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75158" y="2647017"/>
            <a:ext cx="619083" cy="619083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71889" y="4327608"/>
            <a:ext cx="622875" cy="622875"/>
          </a:xfrm>
          <a:prstGeom prst="rect">
            <a:avLst/>
          </a:prstGeom>
        </p:spPr>
      </p:pic>
      <p:pic>
        <p:nvPicPr>
          <p:cNvPr id="131078" name="Picture 6" descr="https://encrypted-tbn2.gstatic.com/images?q=tbn:ANd9GcTs1BV6gEWC6oUB_5SXmb0chnGlKYyMk0U4TyBhBZcpBaCvpGyohbEfoCWn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56" y="3787831"/>
            <a:ext cx="1339728" cy="5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0" name="Picture 8" descr="https://encrypted-tbn3.gstatic.com/images?q=tbn:ANd9GcTyRzIE5QFYcdFV8tTfGUypgiCwreaDogaNPf2WXQVcBbDhLWXTwMjRCcrb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43" y="3697343"/>
            <a:ext cx="1187429" cy="62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174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E53F55-CD93-46B1-BD90-9BE3B4FCBBC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Atraso de enfileiramento</a:t>
            </a:r>
            <a:endParaRPr lang="pt-BR"/>
          </a:p>
        </p:txBody>
      </p:sp>
      <p:sp>
        <p:nvSpPr>
          <p:cNvPr id="31749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000" dirty="0"/>
              <a:t>R=largura de banda do enlace (</a:t>
            </a:r>
            <a:r>
              <a:rPr lang="pt-BR" sz="2000" dirty="0" err="1"/>
              <a:t>bps</a:t>
            </a:r>
            <a:r>
              <a:rPr lang="pt-BR" sz="2000" dirty="0"/>
              <a:t>)</a:t>
            </a:r>
          </a:p>
          <a:p>
            <a:r>
              <a:rPr lang="pt-BR" sz="2000" dirty="0"/>
              <a:t>L=compr. do pacote (bits)</a:t>
            </a:r>
          </a:p>
          <a:p>
            <a:r>
              <a:rPr lang="pt-BR" sz="2000" dirty="0"/>
              <a:t>a=taxa média de chegada de pacotes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495300" y="3987800"/>
            <a:ext cx="450056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>
                <a:solidFill>
                  <a:srgbClr val="FF0000"/>
                </a:solidFill>
                <a:latin typeface="Comic Sans MS" pitchFamily="66" charset="0"/>
              </a:rPr>
              <a:t>intensidade de tráfego = La/R</a:t>
            </a:r>
          </a:p>
        </p:txBody>
      </p: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571500" y="4448175"/>
            <a:ext cx="5185064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en-US" sz="2000" dirty="0">
                <a:latin typeface="Comic Sans MS" pitchFamily="66" charset="0"/>
              </a:rPr>
              <a:t>La/R ~ 0: </a:t>
            </a:r>
            <a:r>
              <a:rPr lang="pt-BR" sz="2000" dirty="0">
                <a:latin typeface="Comic Sans MS" pitchFamily="66" charset="0"/>
              </a:rPr>
              <a:t>pequeno atraso de enfileiramento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La/R -&gt; 1: grande atraso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La/R &gt; 1: chega mais “trabalho” do que a capacidade de atendimento, atraso médio infinito!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31752" name="Picture 7" descr="f01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466054" y="1350963"/>
            <a:ext cx="2481862" cy="2265073"/>
          </a:xfrm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810846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4072658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554913" y="4017096"/>
            <a:ext cx="1054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/>
              <a:t>La/R ~ 0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885113" y="5985596"/>
            <a:ext cx="113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/>
              <a:t>La/R -&gt; 1</a:t>
            </a:r>
          </a:p>
        </p:txBody>
      </p:sp>
    </p:spTree>
    <p:extLst>
      <p:ext uri="{BB962C8B-B14F-4D97-AF65-F5344CB8AC3E}">
        <p14:creationId xmlns:p14="http://schemas.microsoft.com/office/powerpoint/2010/main" val="35289898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12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145F82-E4D9-4769-9106-309C85447907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Atrasos e rotas “reais” da Internet</a:t>
            </a:r>
          </a:p>
        </p:txBody>
      </p:sp>
      <p:sp>
        <p:nvSpPr>
          <p:cNvPr id="5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309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/>
              <a:t>Como são os atrasos e as perdas reais da Internet?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Programa</a:t>
            </a:r>
            <a:r>
              <a:rPr lang="pt-BR" sz="2000" b="1" dirty="0">
                <a:latin typeface="Courier" pitchFamily="49" charset="0"/>
              </a:rPr>
              <a:t> </a:t>
            </a:r>
            <a:r>
              <a:rPr lang="pt-BR" sz="2000" b="1" u="sng" dirty="0" err="1">
                <a:solidFill>
                  <a:srgbClr val="FF0000"/>
                </a:solidFill>
                <a:latin typeface="Courier"/>
              </a:rPr>
              <a:t>traceroute</a:t>
            </a:r>
            <a:r>
              <a:rPr lang="pt-BR" sz="2000" u="sng" dirty="0">
                <a:solidFill>
                  <a:srgbClr val="FF0000"/>
                </a:solidFill>
              </a:rPr>
              <a:t> :</a:t>
            </a:r>
            <a:r>
              <a:rPr lang="pt-BR" sz="2000" dirty="0"/>
              <a:t> fornece medições de atraso da fonte até os diversos roteadores ao longo do caminho fim-a-fim até o destino. Para cada </a:t>
            </a:r>
            <a:r>
              <a:rPr lang="pt-BR" sz="2000" i="1" dirty="0"/>
              <a:t>i</a:t>
            </a:r>
            <a:r>
              <a:rPr lang="pt-BR" sz="2000" dirty="0"/>
              <a:t>: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Envia três pacotes que alcançarão o roteador </a:t>
            </a:r>
            <a:r>
              <a:rPr lang="pt-BR" sz="1800" i="1" dirty="0"/>
              <a:t>i</a:t>
            </a:r>
            <a:r>
              <a:rPr lang="pt-BR" sz="1800" dirty="0"/>
              <a:t> no caminho até o destino.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O roteador </a:t>
            </a:r>
            <a:r>
              <a:rPr lang="pt-BR" sz="1800" i="1" dirty="0"/>
              <a:t>i</a:t>
            </a:r>
            <a:r>
              <a:rPr lang="pt-BR" sz="1800" dirty="0"/>
              <a:t> devolverá os pacotes ao transmissor</a:t>
            </a:r>
          </a:p>
          <a:p>
            <a:pPr lvl="1">
              <a:lnSpc>
                <a:spcPct val="90000"/>
              </a:lnSpc>
            </a:pPr>
            <a:r>
              <a:rPr lang="pt-BR" sz="1800" dirty="0"/>
              <a:t>O transmissor calcula o intervalo de tempo decorrido entre a transmissão e a chegada da resposta.</a:t>
            </a:r>
            <a:endParaRPr lang="pt-BR" sz="2000" dirty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984250" y="5078413"/>
          <a:ext cx="4159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6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5078413"/>
                        <a:ext cx="415925" cy="319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Line 5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29" name="Line 6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0" name="Line 7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1" name="Line 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2" name="Line 9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33" name="Group 10"/>
          <p:cNvGrpSpPr>
            <a:grpSpLocks/>
          </p:cNvGrpSpPr>
          <p:nvPr/>
        </p:nvGrpSpPr>
        <p:grpSpPr bwMode="auto">
          <a:xfrm>
            <a:off x="1560513" y="5467350"/>
            <a:ext cx="501650" cy="233363"/>
            <a:chOff x="3600" y="219"/>
            <a:chExt cx="360" cy="175"/>
          </a:xfrm>
        </p:grpSpPr>
        <p:sp>
          <p:nvSpPr>
            <p:cNvPr id="5202" name="Oval 1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5203" name="Line 1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04" name="Line 1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05" name="Rectangle 1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206" name="Oval 1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5207" name="Group 1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212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213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214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208" name="Group 2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209" name="Line 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210" name="Line 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211" name="Line 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134" name="Group 24"/>
          <p:cNvGrpSpPr>
            <a:grpSpLocks/>
          </p:cNvGrpSpPr>
          <p:nvPr/>
        </p:nvGrpSpPr>
        <p:grpSpPr bwMode="auto">
          <a:xfrm>
            <a:off x="2513013" y="5238750"/>
            <a:ext cx="501650" cy="233363"/>
            <a:chOff x="3600" y="219"/>
            <a:chExt cx="360" cy="175"/>
          </a:xfrm>
        </p:grpSpPr>
        <p:sp>
          <p:nvSpPr>
            <p:cNvPr id="5189" name="Oval 2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5190" name="Line 2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91" name="Line 2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92" name="Rectangle 2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93" name="Oval 2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5194" name="Group 3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199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200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201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95" name="Group 3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196" name="Line 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97" name="Line 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98" name="Line 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135" name="Group 38"/>
          <p:cNvGrpSpPr>
            <a:grpSpLocks/>
          </p:cNvGrpSpPr>
          <p:nvPr/>
        </p:nvGrpSpPr>
        <p:grpSpPr bwMode="auto">
          <a:xfrm>
            <a:off x="3500438" y="5446713"/>
            <a:ext cx="500062" cy="233362"/>
            <a:chOff x="3600" y="219"/>
            <a:chExt cx="360" cy="175"/>
          </a:xfrm>
        </p:grpSpPr>
        <p:sp>
          <p:nvSpPr>
            <p:cNvPr id="5176" name="Oval 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5177" name="Line 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78" name="Line 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79" name="Rectangle 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80" name="Oval 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5181" name="Group 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186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87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88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82" name="Group 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183" name="Line 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84" name="Line 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85" name="Line 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5136" name="Line 52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7" name="Line 53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138" name="Group 54"/>
          <p:cNvGrpSpPr>
            <a:grpSpLocks/>
          </p:cNvGrpSpPr>
          <p:nvPr/>
        </p:nvGrpSpPr>
        <p:grpSpPr bwMode="auto">
          <a:xfrm>
            <a:off x="4608513" y="5264150"/>
            <a:ext cx="501650" cy="233363"/>
            <a:chOff x="3600" y="219"/>
            <a:chExt cx="360" cy="175"/>
          </a:xfrm>
        </p:grpSpPr>
        <p:sp>
          <p:nvSpPr>
            <p:cNvPr id="5163" name="Oval 5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5164" name="Line 5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5" name="Line 5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66" name="Rectangle 5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67" name="Oval 5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5168" name="Group 6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173" name="Line 6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74" name="Line 6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75" name="Line 6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69" name="Group 6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170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71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72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139" name="Group 68"/>
          <p:cNvGrpSpPr>
            <a:grpSpLocks/>
          </p:cNvGrpSpPr>
          <p:nvPr/>
        </p:nvGrpSpPr>
        <p:grpSpPr bwMode="auto">
          <a:xfrm>
            <a:off x="5595938" y="5472113"/>
            <a:ext cx="500062" cy="233362"/>
            <a:chOff x="3600" y="219"/>
            <a:chExt cx="360" cy="175"/>
          </a:xfrm>
        </p:grpSpPr>
        <p:sp>
          <p:nvSpPr>
            <p:cNvPr id="5150" name="Oval 6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5151" name="Line 7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2" name="Line 7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3" name="Rectangle 7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54" name="Oval 7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5155" name="Group 7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160" name="Line 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61" name="Line 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62" name="Line 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56" name="Group 7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157" name="Line 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58" name="Line 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59" name="Line 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5123" name="Object 82"/>
          <p:cNvGraphicFramePr>
            <a:graphicFrameLocks noChangeAspect="1"/>
          </p:cNvGraphicFramePr>
          <p:nvPr/>
        </p:nvGraphicFramePr>
        <p:xfrm>
          <a:off x="6597650" y="5180013"/>
          <a:ext cx="4159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7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7650" y="5180013"/>
                        <a:ext cx="415925" cy="319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" name="Line 83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41" name="Line 84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42" name="Line 85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43" name="Line 86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50967" name="Freeform 87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50968" name="Text Box 88"/>
          <p:cNvSpPr txBox="1">
            <a:spLocks noChangeArrowheads="1"/>
          </p:cNvSpPr>
          <p:nvPr/>
        </p:nvSpPr>
        <p:spPr bwMode="auto">
          <a:xfrm>
            <a:off x="1387475" y="5038725"/>
            <a:ext cx="1116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3 probes</a:t>
            </a:r>
          </a:p>
        </p:txBody>
      </p:sp>
      <p:sp>
        <p:nvSpPr>
          <p:cNvPr id="250969" name="Freeform 89"/>
          <p:cNvSpPr>
            <a:spLocks/>
          </p:cNvSpPr>
          <p:nvPr/>
        </p:nvSpPr>
        <p:spPr bwMode="auto">
          <a:xfrm>
            <a:off x="1282700" y="5219700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50970" name="Text Box 90"/>
          <p:cNvSpPr txBox="1">
            <a:spLocks noChangeArrowheads="1"/>
          </p:cNvSpPr>
          <p:nvPr/>
        </p:nvSpPr>
        <p:spPr bwMode="auto">
          <a:xfrm>
            <a:off x="1958975" y="5527675"/>
            <a:ext cx="1116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3 probes</a:t>
            </a:r>
          </a:p>
        </p:txBody>
      </p:sp>
      <p:sp>
        <p:nvSpPr>
          <p:cNvPr id="250971" name="Freeform 91"/>
          <p:cNvSpPr>
            <a:spLocks/>
          </p:cNvSpPr>
          <p:nvPr/>
        </p:nvSpPr>
        <p:spPr bwMode="auto">
          <a:xfrm>
            <a:off x="1276350" y="5273675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50972" name="Text Box 92"/>
          <p:cNvSpPr txBox="1">
            <a:spLocks noChangeArrowheads="1"/>
          </p:cNvSpPr>
          <p:nvPr/>
        </p:nvSpPr>
        <p:spPr bwMode="auto">
          <a:xfrm>
            <a:off x="3025775" y="5013325"/>
            <a:ext cx="1116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3 probes</a:t>
            </a:r>
          </a:p>
        </p:txBody>
      </p:sp>
    </p:spTree>
    <p:extLst>
      <p:ext uri="{BB962C8B-B14F-4D97-AF65-F5344CB8AC3E}">
        <p14:creationId xmlns:p14="http://schemas.microsoft.com/office/powerpoint/2010/main" val="23527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67" grpId="0" animBg="1"/>
      <p:bldP spid="250968" grpId="0"/>
      <p:bldP spid="250969" grpId="0" animBg="1"/>
      <p:bldP spid="250970" grpId="0"/>
      <p:bldP spid="250971" grpId="0" animBg="1"/>
      <p:bldP spid="25097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2771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A2A1CF-1EEB-48E7-8858-44DC6971A59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Atrasos e rotas “reais”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733425" y="2522538"/>
            <a:ext cx="822960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  cs-gw (128.119.240.254)  1 ms  1 ms  2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2  border1-rt-fa5-1-0.gw.umass.edu (128.119.3.145)  1 ms  1 ms  2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3  cht-vbns.gw.umass.edu (128.119.3.130)  6 ms 5 ms 5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4  jn1-at1-0-0-19.wor.vbns.net (204.147.132.129)  16 ms 11 ms 13 ms 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5  jn1-so7-0-0-0.wae.vbns.net (204.147.136.136)  21 ms 18 ms 18 ms 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6  abilene-vbns.abilene.ucaid.edu (198.32.11.9)  22 ms  18 ms  22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7  nycm-wash.abilene.ucaid.edu (198.32.8.46)  22 ms  22 ms  22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8  62.40.103.253 (62.40.103.253)  104 ms 109 ms 106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9  de2-1.de1.de.geant.net (62.40.96.129)  109 ms 102 ms 104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10  de.fr1.fr.geant.net (62.40.96.50)  113 ms 121 ms 114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11  renater-gw.fr1.fr.geant.net (62.40.103.54)  112 ms  114 ms  112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12  nio-n2.cssi.renater.fr (193.51.206.13)  111 ms  114 ms  116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13  nice.cssi.renater.fr (195.220.98.102)  123 ms  125 ms  124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14  r3t2-nice.cssi.renater.fr (195.220.98.110)  126 ms  126 ms  124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15  eurecom-valbonne.r3t2.ft.net (193.48.50.54)  135 ms  128 ms  133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16  194.214.211.25 (194.214.211.25)  126 ms  128 ms  126 ms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17  * * *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18  * * *</a:t>
            </a:r>
          </a:p>
          <a:p>
            <a:pPr marL="457200" indent="-457200" eaLnBrk="0" hangingPunct="0">
              <a:lnSpc>
                <a:spcPct val="80000"/>
              </a:lnSpc>
            </a:pPr>
            <a:r>
              <a:rPr lang="en-US" sz="1600">
                <a:latin typeface="Arial" charset="0"/>
              </a:rPr>
              <a:t>19  fantasia.eurecom.fr (193.55.113.142)  132 ms  128 ms  136</a:t>
            </a:r>
            <a:r>
              <a:rPr lang="en-US"/>
              <a:t> </a:t>
            </a:r>
            <a:r>
              <a:rPr lang="en-US" sz="1600"/>
              <a:t>ms</a:t>
            </a: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312738" y="1220788"/>
            <a:ext cx="8559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>
                <a:solidFill>
                  <a:srgbClr val="FF0000"/>
                </a:solidFill>
                <a:latin typeface="Comic Sans MS" pitchFamily="66" charset="0"/>
              </a:rPr>
              <a:t>traceroute:</a:t>
            </a:r>
            <a:r>
              <a:rPr lang="pt-BR">
                <a:latin typeface="Comic Sans MS" pitchFamily="66" charset="0"/>
              </a:rPr>
              <a:t> gaia.cs.umass.edu para www.eurocom.fr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4706938" y="1801813"/>
            <a:ext cx="4565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Três medições de atraso de 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gaia.cs.umass.edu p/cs-gw.cs.umass.edu </a:t>
            </a: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3600450" y="2093913"/>
            <a:ext cx="671513" cy="4127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4140200" y="2082800"/>
            <a:ext cx="139700" cy="4048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H="1" flipV="1">
            <a:off x="4275138" y="2092325"/>
            <a:ext cx="366712" cy="3905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4267200" y="2098675"/>
            <a:ext cx="37782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2780" name="Freeform 14"/>
          <p:cNvSpPr>
            <a:spLocks/>
          </p:cNvSpPr>
          <p:nvPr/>
        </p:nvSpPr>
        <p:spPr bwMode="auto">
          <a:xfrm>
            <a:off x="6092825" y="3811588"/>
            <a:ext cx="1012825" cy="246062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2781" name="Text Box 15"/>
          <p:cNvSpPr txBox="1">
            <a:spLocks noChangeArrowheads="1"/>
          </p:cNvSpPr>
          <p:nvPr/>
        </p:nvSpPr>
        <p:spPr bwMode="auto">
          <a:xfrm>
            <a:off x="7137400" y="3597275"/>
            <a:ext cx="14065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link</a:t>
            </a:r>
            <a:r>
              <a:rPr lang="en-US" sz="2000"/>
              <a:t> </a:t>
            </a:r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trans-</a:t>
            </a:r>
          </a:p>
          <a:p>
            <a:pPr eaLnBrk="0" hangingPunct="0"/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oceânico</a:t>
            </a:r>
          </a:p>
        </p:txBody>
      </p:sp>
      <p:sp>
        <p:nvSpPr>
          <p:cNvPr id="32782" name="Line 6"/>
          <p:cNvSpPr>
            <a:spLocks noChangeShapeType="1"/>
          </p:cNvSpPr>
          <p:nvPr/>
        </p:nvSpPr>
        <p:spPr bwMode="auto">
          <a:xfrm>
            <a:off x="1611313" y="5762625"/>
            <a:ext cx="1231900" cy="841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2783" name="Text Box 12"/>
          <p:cNvSpPr txBox="1">
            <a:spLocks noChangeArrowheads="1"/>
          </p:cNvSpPr>
          <p:nvPr/>
        </p:nvSpPr>
        <p:spPr bwMode="auto">
          <a:xfrm>
            <a:off x="2908300" y="5692775"/>
            <a:ext cx="6286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* sem resposta (pacote perdido, roteador não responde)</a:t>
            </a:r>
          </a:p>
        </p:txBody>
      </p:sp>
    </p:spTree>
    <p:extLst>
      <p:ext uri="{BB962C8B-B14F-4D97-AF65-F5344CB8AC3E}">
        <p14:creationId xmlns:p14="http://schemas.microsoft.com/office/powerpoint/2010/main" val="2355651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5"/>
          <p:cNvSpPr txBox="1">
            <a:spLocks noChangeArrowheads="1"/>
          </p:cNvSpPr>
          <p:nvPr/>
        </p:nvSpPr>
        <p:spPr bwMode="auto">
          <a:xfrm>
            <a:off x="2706688" y="4125913"/>
            <a:ext cx="19494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buffer </a:t>
            </a:r>
          </a:p>
          <a:p>
            <a:pPr algn="ctr"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(área de espera)</a:t>
            </a:r>
            <a:endParaRPr lang="en-US" sz="180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150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4EA112-3F91-4AE6-9DC7-BFEB35C2A7C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Perda de pacotes</a:t>
            </a:r>
          </a:p>
        </p:txBody>
      </p:sp>
      <p:sp>
        <p:nvSpPr>
          <p:cNvPr id="61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343025"/>
            <a:ext cx="8310563" cy="2689225"/>
          </a:xfrm>
        </p:spPr>
        <p:txBody>
          <a:bodyPr/>
          <a:lstStyle/>
          <a:p>
            <a:r>
              <a:rPr lang="pt-BR" sz="2400"/>
              <a:t>fila (buffer) anterior a um canal possui capacidade finita</a:t>
            </a:r>
          </a:p>
          <a:p>
            <a:r>
              <a:rPr lang="pt-BR" sz="2400"/>
              <a:t>quando um pacote chega numa fila cheia, o pacote é descartado (perdido)</a:t>
            </a:r>
          </a:p>
          <a:p>
            <a:r>
              <a:rPr lang="pt-BR" sz="2400"/>
              <a:t>o pacote perdido pode ser retransmitido pelo nó anterior, pelo sistema origem, ou não ser retransmitido</a:t>
            </a:r>
          </a:p>
        </p:txBody>
      </p:sp>
      <p:graphicFrame>
        <p:nvGraphicFramePr>
          <p:cNvPr id="6146" name="Object 10"/>
          <p:cNvGraphicFramePr>
            <a:graphicFrameLocks noChangeAspect="1"/>
          </p:cNvGraphicFramePr>
          <p:nvPr/>
        </p:nvGraphicFramePr>
        <p:xfrm>
          <a:off x="2051050" y="544988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8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449888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Oval 6"/>
          <p:cNvSpPr>
            <a:spLocks noChangeArrowheads="1"/>
          </p:cNvSpPr>
          <p:nvPr/>
        </p:nvSpPr>
        <p:spPr bwMode="auto">
          <a:xfrm>
            <a:off x="3092450" y="5208588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54" name="Rectangle 7"/>
          <p:cNvSpPr>
            <a:spLocks noChangeArrowheads="1"/>
          </p:cNvSpPr>
          <p:nvPr/>
        </p:nvSpPr>
        <p:spPr bwMode="auto">
          <a:xfrm>
            <a:off x="3092450" y="5140325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155" name="Oval 8"/>
          <p:cNvSpPr>
            <a:spLocks noChangeArrowheads="1"/>
          </p:cNvSpPr>
          <p:nvPr/>
        </p:nvSpPr>
        <p:spPr bwMode="auto">
          <a:xfrm>
            <a:off x="3101975" y="4911725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6156" name="Grupo 122"/>
          <p:cNvGrpSpPr>
            <a:grpSpLocks/>
          </p:cNvGrpSpPr>
          <p:nvPr/>
        </p:nvGrpSpPr>
        <p:grpSpPr bwMode="auto">
          <a:xfrm>
            <a:off x="3459163" y="4973638"/>
            <a:ext cx="498475" cy="88900"/>
            <a:chOff x="7396596" y="4931508"/>
            <a:chExt cx="498475" cy="89306"/>
          </a:xfrm>
        </p:grpSpPr>
        <p:grpSp>
          <p:nvGrpSpPr>
            <p:cNvPr id="6181" name="Group 10"/>
            <p:cNvGrpSpPr>
              <a:grpSpLocks/>
            </p:cNvGrpSpPr>
            <p:nvPr/>
          </p:nvGrpSpPr>
          <p:grpSpPr bwMode="auto">
            <a:xfrm>
              <a:off x="7396596" y="4931508"/>
              <a:ext cx="498475" cy="84552"/>
              <a:chOff x="2848" y="848"/>
              <a:chExt cx="140" cy="98"/>
            </a:xfrm>
          </p:grpSpPr>
          <p:sp>
            <p:nvSpPr>
              <p:cNvPr id="6186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87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88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182" name="Group 14"/>
            <p:cNvGrpSpPr>
              <a:grpSpLocks/>
            </p:cNvGrpSpPr>
            <p:nvPr/>
          </p:nvGrpSpPr>
          <p:grpSpPr bwMode="auto">
            <a:xfrm flipV="1">
              <a:off x="7396596" y="4936262"/>
              <a:ext cx="498475" cy="84552"/>
              <a:chOff x="2848" y="848"/>
              <a:chExt cx="140" cy="98"/>
            </a:xfrm>
          </p:grpSpPr>
          <p:sp>
            <p:nvSpPr>
              <p:cNvPr id="6183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84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85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6147" name="Object 11"/>
          <p:cNvGraphicFramePr>
            <a:graphicFrameLocks noChangeAspect="1"/>
          </p:cNvGraphicFramePr>
          <p:nvPr/>
        </p:nvGraphicFramePr>
        <p:xfrm>
          <a:off x="1736725" y="44402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9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4440238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Line 23"/>
          <p:cNvSpPr>
            <a:spLocks noChangeShapeType="1"/>
          </p:cNvSpPr>
          <p:nvPr/>
        </p:nvSpPr>
        <p:spPr bwMode="auto">
          <a:xfrm>
            <a:off x="2362200" y="4846638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58" name="Line 24"/>
          <p:cNvSpPr>
            <a:spLocks noChangeShapeType="1"/>
          </p:cNvSpPr>
          <p:nvPr/>
        </p:nvSpPr>
        <p:spPr bwMode="auto">
          <a:xfrm flipV="1">
            <a:off x="2667000" y="5832475"/>
            <a:ext cx="1952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59" name="Line 25"/>
          <p:cNvSpPr>
            <a:spLocks noChangeShapeType="1"/>
          </p:cNvSpPr>
          <p:nvPr/>
        </p:nvSpPr>
        <p:spPr bwMode="auto">
          <a:xfrm>
            <a:off x="4286250" y="5265738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0" name="Line 26"/>
          <p:cNvSpPr>
            <a:spLocks noChangeShapeType="1"/>
          </p:cNvSpPr>
          <p:nvPr/>
        </p:nvSpPr>
        <p:spPr bwMode="auto">
          <a:xfrm flipH="1">
            <a:off x="2867025" y="4837113"/>
            <a:ext cx="0" cy="1000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1" name="Line 27"/>
          <p:cNvSpPr>
            <a:spLocks noChangeShapeType="1"/>
          </p:cNvSpPr>
          <p:nvPr/>
        </p:nvSpPr>
        <p:spPr bwMode="auto">
          <a:xfrm>
            <a:off x="2876550" y="5270500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2" name="Rectangle 28"/>
          <p:cNvSpPr>
            <a:spLocks noChangeArrowheads="1"/>
          </p:cNvSpPr>
          <p:nvPr/>
        </p:nvSpPr>
        <p:spPr bwMode="auto">
          <a:xfrm>
            <a:off x="5205413" y="50657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63" name="Rectangle 29"/>
          <p:cNvSpPr>
            <a:spLocks noChangeArrowheads="1"/>
          </p:cNvSpPr>
          <p:nvPr/>
        </p:nvSpPr>
        <p:spPr bwMode="auto">
          <a:xfrm>
            <a:off x="3952875" y="51371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64" name="Rectangle 30"/>
          <p:cNvSpPr>
            <a:spLocks noChangeArrowheads="1"/>
          </p:cNvSpPr>
          <p:nvPr/>
        </p:nvSpPr>
        <p:spPr bwMode="auto">
          <a:xfrm>
            <a:off x="4114800" y="5137150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65" name="Rectangle 31"/>
          <p:cNvSpPr>
            <a:spLocks noChangeArrowheads="1"/>
          </p:cNvSpPr>
          <p:nvPr/>
        </p:nvSpPr>
        <p:spPr bwMode="auto">
          <a:xfrm>
            <a:off x="2805113" y="53117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66" name="Freeform 32"/>
          <p:cNvSpPr>
            <a:spLocks/>
          </p:cNvSpPr>
          <p:nvPr/>
        </p:nvSpPr>
        <p:spPr bwMode="auto">
          <a:xfrm>
            <a:off x="2903538" y="5191125"/>
            <a:ext cx="228600" cy="103188"/>
          </a:xfrm>
          <a:custGeom>
            <a:avLst/>
            <a:gdLst>
              <a:gd name="T0" fmla="*/ 0 w 111"/>
              <a:gd name="T1" fmla="*/ 2147483647 h 67"/>
              <a:gd name="T2" fmla="*/ 0 w 111"/>
              <a:gd name="T3" fmla="*/ 0 h 67"/>
              <a:gd name="T4" fmla="*/ 2147483647 w 111"/>
              <a:gd name="T5" fmla="*/ 2147483647 h 67"/>
              <a:gd name="T6" fmla="*/ 0 60000 65536"/>
              <a:gd name="T7" fmla="*/ 0 60000 65536"/>
              <a:gd name="T8" fmla="*/ 0 60000 65536"/>
              <a:gd name="T9" fmla="*/ 0 w 111"/>
              <a:gd name="T10" fmla="*/ 0 h 67"/>
              <a:gd name="T11" fmla="*/ 111 w 111"/>
              <a:gd name="T12" fmla="*/ 67 h 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" h="67">
                <a:moveTo>
                  <a:pt x="0" y="67"/>
                </a:moveTo>
                <a:lnTo>
                  <a:pt x="0" y="0"/>
                </a:lnTo>
                <a:lnTo>
                  <a:pt x="111" y="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7" name="Line 33"/>
          <p:cNvSpPr>
            <a:spLocks noChangeShapeType="1"/>
          </p:cNvSpPr>
          <p:nvPr/>
        </p:nvSpPr>
        <p:spPr bwMode="auto">
          <a:xfrm flipV="1">
            <a:off x="2809875" y="5554663"/>
            <a:ext cx="0" cy="17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68" name="Text Box 35"/>
          <p:cNvSpPr txBox="1">
            <a:spLocks noChangeArrowheads="1"/>
          </p:cNvSpPr>
          <p:nvPr/>
        </p:nvSpPr>
        <p:spPr bwMode="auto">
          <a:xfrm>
            <a:off x="1384300" y="44640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1"/>
                </a:solidFill>
                <a:latin typeface="Comic Sans MS" pitchFamily="66" charset="0"/>
              </a:rPr>
              <a:t>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169" name="Text Box 36"/>
          <p:cNvSpPr txBox="1">
            <a:spLocks noChangeArrowheads="1"/>
          </p:cNvSpPr>
          <p:nvPr/>
        </p:nvSpPr>
        <p:spPr bwMode="auto">
          <a:xfrm>
            <a:off x="1660525" y="5483225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B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170" name="Text Box 40"/>
          <p:cNvSpPr txBox="1">
            <a:spLocks noChangeArrowheads="1"/>
          </p:cNvSpPr>
          <p:nvPr/>
        </p:nvSpPr>
        <p:spPr bwMode="auto">
          <a:xfrm>
            <a:off x="4765675" y="4306888"/>
            <a:ext cx="262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pacote em transmissão</a:t>
            </a:r>
            <a:endParaRPr lang="en-US" sz="1800"/>
          </a:p>
        </p:txBody>
      </p:sp>
      <p:sp>
        <p:nvSpPr>
          <p:cNvPr id="6171" name="Line 41"/>
          <p:cNvSpPr>
            <a:spLocks noChangeShapeType="1"/>
          </p:cNvSpPr>
          <p:nvPr/>
        </p:nvSpPr>
        <p:spPr bwMode="auto">
          <a:xfrm rot="10800000" flipV="1">
            <a:off x="4283075" y="4598988"/>
            <a:ext cx="727075" cy="5778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2" name="Rectangle 56"/>
          <p:cNvSpPr>
            <a:spLocks noChangeArrowheads="1"/>
          </p:cNvSpPr>
          <p:nvPr/>
        </p:nvSpPr>
        <p:spPr bwMode="auto">
          <a:xfrm>
            <a:off x="3789363" y="5135563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73" name="Rectangle 57"/>
          <p:cNvSpPr>
            <a:spLocks noChangeArrowheads="1"/>
          </p:cNvSpPr>
          <p:nvPr/>
        </p:nvSpPr>
        <p:spPr bwMode="auto">
          <a:xfrm>
            <a:off x="3627438" y="513556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74" name="Rectangle 58"/>
          <p:cNvSpPr>
            <a:spLocks noChangeArrowheads="1"/>
          </p:cNvSpPr>
          <p:nvPr/>
        </p:nvSpPr>
        <p:spPr bwMode="auto">
          <a:xfrm>
            <a:off x="3462338" y="513556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75" name="Rectangle 59"/>
          <p:cNvSpPr>
            <a:spLocks noChangeArrowheads="1"/>
          </p:cNvSpPr>
          <p:nvPr/>
        </p:nvSpPr>
        <p:spPr bwMode="auto">
          <a:xfrm>
            <a:off x="3298825" y="51355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76" name="Rectangle 61"/>
          <p:cNvSpPr>
            <a:spLocks noChangeArrowheads="1"/>
          </p:cNvSpPr>
          <p:nvPr/>
        </p:nvSpPr>
        <p:spPr bwMode="auto">
          <a:xfrm>
            <a:off x="3133725" y="51371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77" name="Rectangle 62"/>
          <p:cNvSpPr>
            <a:spLocks noChangeArrowheads="1"/>
          </p:cNvSpPr>
          <p:nvPr/>
        </p:nvSpPr>
        <p:spPr bwMode="auto">
          <a:xfrm>
            <a:off x="3105150" y="5113338"/>
            <a:ext cx="1171575" cy="242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6178" name="Line 63"/>
          <p:cNvSpPr>
            <a:spLocks noChangeShapeType="1"/>
          </p:cNvSpPr>
          <p:nvPr/>
        </p:nvSpPr>
        <p:spPr bwMode="auto">
          <a:xfrm rot="10800000">
            <a:off x="3008313" y="5551488"/>
            <a:ext cx="771525" cy="396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179" name="Text Box 64"/>
          <p:cNvSpPr txBox="1">
            <a:spLocks noChangeArrowheads="1"/>
          </p:cNvSpPr>
          <p:nvPr/>
        </p:nvSpPr>
        <p:spPr bwMode="auto">
          <a:xfrm>
            <a:off x="3708400" y="5764213"/>
            <a:ext cx="3325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pacote que encontra o buffer cheio é descartado/perdido</a:t>
            </a:r>
            <a:endParaRPr lang="en-US" sz="1800" i="1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180" name="Line 66"/>
          <p:cNvSpPr>
            <a:spLocks noChangeShapeType="1"/>
          </p:cNvSpPr>
          <p:nvPr/>
        </p:nvSpPr>
        <p:spPr bwMode="auto">
          <a:xfrm>
            <a:off x="3238500" y="4722813"/>
            <a:ext cx="0" cy="3333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180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7172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9C8C8-B570-4639-B09B-9B4C8B268B2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7173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Vazão (</a:t>
            </a:r>
            <a:r>
              <a:rPr lang="pt-BR" i="1"/>
              <a:t>Throughput</a:t>
            </a:r>
            <a:r>
              <a:rPr lang="pt-BR"/>
              <a:t>)</a:t>
            </a:r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447800"/>
            <a:ext cx="7772400" cy="4648200"/>
          </a:xfrm>
        </p:spPr>
        <p:txBody>
          <a:bodyPr/>
          <a:lstStyle/>
          <a:p>
            <a:r>
              <a:rPr lang="pt-BR" i="1">
                <a:solidFill>
                  <a:srgbClr val="FF3300"/>
                </a:solidFill>
              </a:rPr>
              <a:t>vazão:</a:t>
            </a:r>
            <a:r>
              <a:rPr lang="pt-BR"/>
              <a:t> taxa (bits/unidade de tempo) na qual os bits são transferidos entre o transmissor e o receptor</a:t>
            </a:r>
          </a:p>
          <a:p>
            <a:pPr lvl="1"/>
            <a:r>
              <a:rPr lang="pt-BR" i="1">
                <a:solidFill>
                  <a:srgbClr val="FF3300"/>
                </a:solidFill>
              </a:rPr>
              <a:t>instantânea</a:t>
            </a:r>
            <a:r>
              <a:rPr lang="pt-BR" i="1"/>
              <a:t>:</a:t>
            </a:r>
            <a:r>
              <a:rPr lang="pt-BR"/>
              <a:t> taxa num certo instante de tempo</a:t>
            </a:r>
          </a:p>
          <a:p>
            <a:pPr lvl="1"/>
            <a:r>
              <a:rPr lang="pt-BR" i="1">
                <a:solidFill>
                  <a:srgbClr val="FF3300"/>
                </a:solidFill>
              </a:rPr>
              <a:t>média:</a:t>
            </a:r>
            <a:r>
              <a:rPr lang="pt-BR"/>
              <a:t> taxa num período de tempo mais longo</a:t>
            </a:r>
          </a:p>
        </p:txBody>
      </p:sp>
      <p:grpSp>
        <p:nvGrpSpPr>
          <p:cNvPr id="7176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721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721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721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2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22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22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721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1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21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22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7721600" y="4062413"/>
          <a:ext cx="7858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6" name="Clip" r:id="rId3" imgW="1305000" imgH="1085760" progId="">
                  <p:embed/>
                </p:oleObj>
              </mc:Choice>
              <mc:Fallback>
                <p:oleObj name="Clip" r:id="rId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1600" y="4062413"/>
                        <a:ext cx="785813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7" name="Group 300"/>
          <p:cNvGrpSpPr>
            <a:grpSpLocks/>
          </p:cNvGrpSpPr>
          <p:nvPr/>
        </p:nvGrpSpPr>
        <p:grpSpPr bwMode="auto">
          <a:xfrm>
            <a:off x="942975" y="3981450"/>
            <a:ext cx="374650" cy="838200"/>
            <a:chOff x="4180" y="783"/>
            <a:chExt cx="150" cy="307"/>
          </a:xfrm>
        </p:grpSpPr>
        <p:sp>
          <p:nvSpPr>
            <p:cNvPr id="7203" name="AutoShape 30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7204" name="Rectangle 30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7205" name="Rectangle 30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7206" name="AutoShape 30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7207" name="Line 30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08" name="Line 30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09" name="Rectangle 30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7210" name="Rectangle 30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</p:grpSp>
      <p:sp>
        <p:nvSpPr>
          <p:cNvPr id="7178" name="Text Box 325"/>
          <p:cNvSpPr txBox="1">
            <a:spLocks noChangeArrowheads="1"/>
          </p:cNvSpPr>
          <p:nvPr/>
        </p:nvSpPr>
        <p:spPr bwMode="auto">
          <a:xfrm>
            <a:off x="175437" y="5043488"/>
            <a:ext cx="22621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servidor</a:t>
            </a:r>
            <a:r>
              <a:rPr lang="en-US" sz="2000" dirty="0">
                <a:latin typeface="Comic Sans MS" pitchFamily="66" charset="0"/>
              </a:rPr>
              <a:t>, com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arquivo</a:t>
            </a:r>
            <a:r>
              <a:rPr lang="en-US" sz="2000" dirty="0">
                <a:latin typeface="Comic Sans MS" pitchFamily="66" charset="0"/>
              </a:rPr>
              <a:t> de F bits 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para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enviar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ao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cliente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7179" name="AutoShape 327"/>
          <p:cNvSpPr>
            <a:spLocks noChangeArrowheads="1"/>
          </p:cNvSpPr>
          <p:nvPr/>
        </p:nvSpPr>
        <p:spPr bwMode="auto">
          <a:xfrm>
            <a:off x="419100" y="3641725"/>
            <a:ext cx="449263" cy="581025"/>
          </a:xfrm>
          <a:prstGeom prst="can">
            <a:avLst>
              <a:gd name="adj" fmla="val 2614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7180" name="Text Box 328"/>
          <p:cNvSpPr txBox="1">
            <a:spLocks noChangeArrowheads="1"/>
          </p:cNvSpPr>
          <p:nvPr/>
        </p:nvSpPr>
        <p:spPr bwMode="auto">
          <a:xfrm>
            <a:off x="2572139" y="4973638"/>
            <a:ext cx="18565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capacidade</a:t>
            </a:r>
            <a:r>
              <a:rPr lang="en-US" sz="2000" dirty="0">
                <a:latin typeface="Comic Sans MS" pitchFamily="66" charset="0"/>
              </a:rPr>
              <a:t> do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enlace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 R</a:t>
            </a:r>
            <a:r>
              <a:rPr lang="en-US" sz="2800" baseline="-25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bits/</a:t>
            </a:r>
            <a:r>
              <a:rPr lang="en-US" sz="2000" dirty="0" err="1">
                <a:latin typeface="Comic Sans MS" pitchFamily="66" charset="0"/>
              </a:rPr>
              <a:t>seg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7181" name="Text Box 329"/>
          <p:cNvSpPr txBox="1">
            <a:spLocks noChangeArrowheads="1"/>
          </p:cNvSpPr>
          <p:nvPr/>
        </p:nvSpPr>
        <p:spPr bwMode="auto">
          <a:xfrm>
            <a:off x="5440751" y="4970463"/>
            <a:ext cx="18565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capacidade</a:t>
            </a:r>
            <a:r>
              <a:rPr lang="en-US" sz="2000" dirty="0">
                <a:latin typeface="Comic Sans MS" pitchFamily="66" charset="0"/>
              </a:rPr>
              <a:t> do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enlace</a:t>
            </a:r>
          </a:p>
          <a:p>
            <a:pPr algn="ctr" eaLnBrk="0" hangingPunct="0"/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R</a:t>
            </a:r>
            <a:r>
              <a:rPr lang="en-US" sz="2800" baseline="-25000" dirty="0" err="1">
                <a:latin typeface="Comic Sans MS" pitchFamily="66" charset="0"/>
              </a:rPr>
              <a:t>c</a:t>
            </a:r>
            <a:r>
              <a:rPr lang="en-US" sz="2000" baseline="-25000" dirty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bits/</a:t>
            </a:r>
            <a:r>
              <a:rPr lang="en-US" sz="2000" dirty="0" err="1">
                <a:latin typeface="Comic Sans MS" pitchFamily="66" charset="0"/>
              </a:rPr>
              <a:t>seg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6" name="Group 338"/>
          <p:cNvGrpSpPr>
            <a:grpSpLocks/>
          </p:cNvGrpSpPr>
          <p:nvPr/>
        </p:nvGrpSpPr>
        <p:grpSpPr bwMode="auto">
          <a:xfrm>
            <a:off x="1404938" y="4371976"/>
            <a:ext cx="3490913" cy="1957388"/>
            <a:chOff x="913" y="2726"/>
            <a:chExt cx="2199" cy="1233"/>
          </a:xfrm>
        </p:grpSpPr>
        <p:grpSp>
          <p:nvGrpSpPr>
            <p:cNvPr id="7197" name="Group 335"/>
            <p:cNvGrpSpPr>
              <a:grpSpLocks/>
            </p:cNvGrpSpPr>
            <p:nvPr/>
          </p:nvGrpSpPr>
          <p:grpSpPr bwMode="auto">
            <a:xfrm>
              <a:off x="913" y="2726"/>
              <a:ext cx="1463" cy="247"/>
              <a:chOff x="2249" y="3430"/>
              <a:chExt cx="1389" cy="256"/>
            </a:xfrm>
          </p:grpSpPr>
          <p:sp>
            <p:nvSpPr>
              <p:cNvPr id="255309" name="Oval 33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255308" name="Rectangle 332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7201" name="Oval 331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55310" name="Rectangle 334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</p:grpSp>
        <p:sp>
          <p:nvSpPr>
            <p:cNvPr id="7198" name="Text Box 336"/>
            <p:cNvSpPr txBox="1">
              <a:spLocks noChangeArrowheads="1"/>
            </p:cNvSpPr>
            <p:nvPr/>
          </p:nvSpPr>
          <p:spPr bwMode="auto">
            <a:xfrm>
              <a:off x="1343" y="3125"/>
              <a:ext cx="1769" cy="8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2000" dirty="0">
                  <a:latin typeface="Comic Sans MS" pitchFamily="66" charset="0"/>
                </a:rPr>
                <a:t>cano que pode transportar fluído à taxa de</a:t>
              </a:r>
            </a:p>
            <a:p>
              <a:pPr algn="ctr" eaLnBrk="0" hangingPunct="0"/>
              <a:r>
                <a:rPr lang="pt-BR" sz="2000" dirty="0">
                  <a:latin typeface="Comic Sans MS" pitchFamily="66" charset="0"/>
                </a:rPr>
                <a:t> </a:t>
              </a:r>
              <a:r>
                <a:rPr lang="pt-BR" sz="2000" dirty="0" err="1">
                  <a:latin typeface="Comic Sans MS" pitchFamily="66" charset="0"/>
                </a:rPr>
                <a:t>R</a:t>
              </a:r>
              <a:r>
                <a:rPr lang="pt-BR" sz="2800" baseline="-25000" dirty="0" err="1">
                  <a:latin typeface="Comic Sans MS" pitchFamily="66" charset="0"/>
                </a:rPr>
                <a:t>s</a:t>
              </a:r>
              <a:r>
                <a:rPr lang="pt-BR" sz="2000" baseline="-25000" dirty="0">
                  <a:latin typeface="Comic Sans MS" pitchFamily="66" charset="0"/>
                </a:rPr>
                <a:t> </a:t>
              </a:r>
              <a:r>
                <a:rPr lang="pt-BR" sz="2000" dirty="0">
                  <a:latin typeface="Comic Sans MS" pitchFamily="66" charset="0"/>
                </a:rPr>
                <a:t>bits/</a:t>
              </a:r>
              <a:r>
                <a:rPr lang="pt-BR" sz="2000" dirty="0" err="1">
                  <a:latin typeface="Comic Sans MS" pitchFamily="66" charset="0"/>
                </a:rPr>
                <a:t>seg</a:t>
              </a:r>
              <a:endParaRPr lang="pt-BR" sz="2000" dirty="0">
                <a:latin typeface="Comic Sans MS" pitchFamily="66" charset="0"/>
              </a:endParaRPr>
            </a:p>
          </p:txBody>
        </p:sp>
      </p:grpSp>
      <p:sp>
        <p:nvSpPr>
          <p:cNvPr id="7183" name="Line 337"/>
          <p:cNvSpPr>
            <a:spLocks noChangeShapeType="1"/>
          </p:cNvSpPr>
          <p:nvPr/>
        </p:nvSpPr>
        <p:spPr bwMode="auto">
          <a:xfrm flipH="1" flipV="1">
            <a:off x="2801938" y="4614863"/>
            <a:ext cx="477837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7184" name="Line 347"/>
          <p:cNvSpPr>
            <a:spLocks noChangeShapeType="1"/>
          </p:cNvSpPr>
          <p:nvPr/>
        </p:nvSpPr>
        <p:spPr bwMode="auto">
          <a:xfrm flipH="1" flipV="1">
            <a:off x="5834063" y="4557713"/>
            <a:ext cx="479425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7185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6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8" name="Group 348"/>
          <p:cNvGrpSpPr>
            <a:grpSpLocks/>
          </p:cNvGrpSpPr>
          <p:nvPr/>
        </p:nvGrpSpPr>
        <p:grpSpPr bwMode="auto">
          <a:xfrm>
            <a:off x="4910139" y="4248151"/>
            <a:ext cx="3008313" cy="2046288"/>
            <a:chOff x="3093" y="2676"/>
            <a:chExt cx="1895" cy="1289"/>
          </a:xfrm>
        </p:grpSpPr>
        <p:grpSp>
          <p:nvGrpSpPr>
            <p:cNvPr id="7191" name="Group 341"/>
            <p:cNvGrpSpPr>
              <a:grpSpLocks/>
            </p:cNvGrpSpPr>
            <p:nvPr/>
          </p:nvGrpSpPr>
          <p:grpSpPr bwMode="auto">
            <a:xfrm>
              <a:off x="3093" y="2676"/>
              <a:ext cx="1765" cy="366"/>
              <a:chOff x="2249" y="3430"/>
              <a:chExt cx="1389" cy="256"/>
            </a:xfrm>
          </p:grpSpPr>
          <p:sp>
            <p:nvSpPr>
              <p:cNvPr id="255318" name="Oval 342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255319" name="Rectangle 343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7195" name="Oval 344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55321" name="Rectangle 345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</p:grpSp>
        <p:sp>
          <p:nvSpPr>
            <p:cNvPr id="7192" name="Text Box 346"/>
            <p:cNvSpPr txBox="1">
              <a:spLocks noChangeArrowheads="1"/>
            </p:cNvSpPr>
            <p:nvPr/>
          </p:nvSpPr>
          <p:spPr bwMode="auto">
            <a:xfrm>
              <a:off x="3128" y="3131"/>
              <a:ext cx="1860" cy="8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2000" dirty="0">
                  <a:latin typeface="Comic Sans MS" pitchFamily="66" charset="0"/>
                </a:rPr>
                <a:t> cano que pode transportar fluído à taxa de</a:t>
              </a:r>
            </a:p>
            <a:p>
              <a:pPr algn="ctr" eaLnBrk="0" hangingPunct="0"/>
              <a:r>
                <a:rPr lang="pt-BR" sz="2000" dirty="0">
                  <a:latin typeface="Comic Sans MS" pitchFamily="66" charset="0"/>
                </a:rPr>
                <a:t> </a:t>
              </a:r>
              <a:r>
                <a:rPr lang="pt-BR" sz="2000" dirty="0" err="1">
                  <a:latin typeface="Comic Sans MS" pitchFamily="66" charset="0"/>
                </a:rPr>
                <a:t>R</a:t>
              </a:r>
              <a:r>
                <a:rPr lang="pt-BR" sz="2800" baseline="-25000" dirty="0" err="1">
                  <a:latin typeface="Comic Sans MS" pitchFamily="66" charset="0"/>
                </a:rPr>
                <a:t>c</a:t>
              </a:r>
              <a:r>
                <a:rPr lang="pt-BR" sz="2000" baseline="-25000" dirty="0">
                  <a:latin typeface="Comic Sans MS" pitchFamily="66" charset="0"/>
                </a:rPr>
                <a:t> </a:t>
              </a:r>
              <a:r>
                <a:rPr lang="pt-BR" sz="2000" dirty="0">
                  <a:latin typeface="Comic Sans MS" pitchFamily="66" charset="0"/>
                </a:rPr>
                <a:t>bits/</a:t>
              </a:r>
              <a:r>
                <a:rPr lang="pt-BR" sz="2000" dirty="0" err="1">
                  <a:latin typeface="Comic Sans MS" pitchFamily="66" charset="0"/>
                </a:rPr>
                <a:t>seg</a:t>
              </a:r>
              <a:endParaRPr lang="pt-BR" sz="2000" dirty="0">
                <a:latin typeface="Comic Sans MS" pitchFamily="66" charset="0"/>
              </a:endParaRPr>
            </a:p>
          </p:txBody>
        </p:sp>
      </p:grpSp>
      <p:sp>
        <p:nvSpPr>
          <p:cNvPr id="7188" name="AutoShape 351"/>
          <p:cNvSpPr>
            <a:spLocks noChangeArrowheads="1"/>
          </p:cNvSpPr>
          <p:nvPr/>
        </p:nvSpPr>
        <p:spPr bwMode="auto">
          <a:xfrm>
            <a:off x="3708400" y="4319588"/>
            <a:ext cx="1484313" cy="485775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7189" name="Line 352"/>
          <p:cNvSpPr>
            <a:spLocks noChangeShapeType="1"/>
          </p:cNvSpPr>
          <p:nvPr/>
        </p:nvSpPr>
        <p:spPr bwMode="auto">
          <a:xfrm>
            <a:off x="1030288" y="4876800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5329" name="Text Box 353"/>
          <p:cNvSpPr txBox="1">
            <a:spLocks noChangeArrowheads="1"/>
          </p:cNvSpPr>
          <p:nvPr/>
        </p:nvSpPr>
        <p:spPr bwMode="auto">
          <a:xfrm>
            <a:off x="0" y="5129293"/>
            <a:ext cx="2319338" cy="1323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2000" dirty="0">
                <a:latin typeface="Comic Sans MS" pitchFamily="66" charset="0"/>
              </a:rPr>
              <a:t>servidor envia bits  (fluído) no cano</a:t>
            </a:r>
          </a:p>
          <a:p>
            <a:pPr algn="ctr" eaLnBrk="0" hangingPunct="0"/>
            <a:endParaRPr lang="pt-BR" sz="2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92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32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819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835210-11F9-46B9-A7CE-24FBC5B3E34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Vazão (mais)</a:t>
            </a:r>
          </a:p>
        </p:txBody>
      </p:sp>
      <p:sp>
        <p:nvSpPr>
          <p:cNvPr id="819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r>
              <a:rPr lang="pt-BR" i="1">
                <a:solidFill>
                  <a:srgbClr val="FF3300"/>
                </a:solidFill>
              </a:rPr>
              <a:t>R</a:t>
            </a:r>
            <a:r>
              <a:rPr lang="pt-BR" i="1" baseline="-25000">
                <a:solidFill>
                  <a:srgbClr val="FF3300"/>
                </a:solidFill>
              </a:rPr>
              <a:t>s</a:t>
            </a:r>
            <a:r>
              <a:rPr lang="pt-BR" i="1">
                <a:solidFill>
                  <a:srgbClr val="FF3300"/>
                </a:solidFill>
              </a:rPr>
              <a:t> &lt; R</a:t>
            </a:r>
            <a:r>
              <a:rPr lang="pt-BR" i="1" baseline="-25000">
                <a:solidFill>
                  <a:srgbClr val="FF3300"/>
                </a:solidFill>
              </a:rPr>
              <a:t>c</a:t>
            </a:r>
            <a:r>
              <a:rPr lang="pt-BR" i="1">
                <a:solidFill>
                  <a:srgbClr val="FF3300"/>
                </a:solidFill>
              </a:rPr>
              <a:t>  </a:t>
            </a:r>
            <a:r>
              <a:rPr lang="pt-BR"/>
              <a:t>Qual é a vazão média fim-a-fim?</a:t>
            </a:r>
          </a:p>
        </p:txBody>
      </p:sp>
      <p:sp>
        <p:nvSpPr>
          <p:cNvPr id="8200" name="Line 2"/>
          <p:cNvSpPr>
            <a:spLocks noChangeShapeType="1"/>
          </p:cNvSpPr>
          <p:nvPr/>
        </p:nvSpPr>
        <p:spPr bwMode="auto">
          <a:xfrm>
            <a:off x="2112963" y="2741613"/>
            <a:ext cx="5811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8201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8274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75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6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7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8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8279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8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8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8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8280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8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8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8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8104188" y="2454275"/>
          <a:ext cx="722312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6" name="Clip" r:id="rId3" imgW="1305000" imgH="1085760" progId="">
                  <p:embed/>
                </p:oleObj>
              </mc:Choice>
              <mc:Fallback>
                <p:oleObj name="Clip" r:id="rId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4188" y="2454275"/>
                        <a:ext cx="722312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2" name="Group 20"/>
          <p:cNvGrpSpPr>
            <a:grpSpLocks/>
          </p:cNvGrpSpPr>
          <p:nvPr/>
        </p:nvGrpSpPr>
        <p:grpSpPr bwMode="auto">
          <a:xfrm>
            <a:off x="1655763" y="2311400"/>
            <a:ext cx="344487" cy="655638"/>
            <a:chOff x="4180" y="783"/>
            <a:chExt cx="150" cy="307"/>
          </a:xfrm>
        </p:grpSpPr>
        <p:sp>
          <p:nvSpPr>
            <p:cNvPr id="8266" name="AutoShape 2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67" name="Rectangle 2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68" name="Rectangle 2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69" name="AutoShape 2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70" name="Line 2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1" name="Line 2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2" name="Rectangle 2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73" name="Rectangle 2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</p:grpSp>
      <p:sp>
        <p:nvSpPr>
          <p:cNvPr id="8203" name="AutoShape 30"/>
          <p:cNvSpPr>
            <a:spLocks noChangeArrowheads="1"/>
          </p:cNvSpPr>
          <p:nvPr/>
        </p:nvSpPr>
        <p:spPr bwMode="auto">
          <a:xfrm>
            <a:off x="1173163" y="2044700"/>
            <a:ext cx="412750" cy="455613"/>
          </a:xfrm>
          <a:prstGeom prst="can">
            <a:avLst>
              <a:gd name="adj" fmla="val 223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8204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pt-BR">
                <a:cs typeface="+mn-cs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pt-BR">
                <a:cs typeface="+mn-cs"/>
              </a:endParaRPr>
            </a:p>
          </p:txBody>
        </p:sp>
        <p:sp>
          <p:nvSpPr>
            <p:cNvPr id="826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pt-BR">
                <a:cs typeface="+mn-cs"/>
              </a:endParaRPr>
            </a:p>
          </p:txBody>
        </p:sp>
      </p:grpSp>
      <p:sp>
        <p:nvSpPr>
          <p:cNvPr id="8205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  R</a:t>
            </a:r>
            <a:r>
              <a:rPr lang="pt-BR" sz="2800" baseline="-25000">
                <a:latin typeface="Comic Sans MS" pitchFamily="66" charset="0"/>
              </a:rPr>
              <a:t>s</a:t>
            </a:r>
            <a:r>
              <a:rPr lang="pt-BR" sz="2000" baseline="-25000">
                <a:latin typeface="Comic Sans MS" pitchFamily="66" charset="0"/>
              </a:rPr>
              <a:t> </a:t>
            </a:r>
            <a:r>
              <a:rPr lang="pt-BR" sz="2000">
                <a:latin typeface="Comic Sans MS" pitchFamily="66" charset="0"/>
              </a:rPr>
              <a:t>bits/seg</a:t>
            </a:r>
          </a:p>
        </p:txBody>
      </p:sp>
      <p:sp>
        <p:nvSpPr>
          <p:cNvPr id="8206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07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8208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825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826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</p:grpSp>
        <p:sp>
          <p:nvSpPr>
            <p:cNvPr id="825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R</a:t>
              </a:r>
              <a:r>
                <a:rPr lang="pt-BR" sz="2800" baseline="-25000">
                  <a:latin typeface="Comic Sans MS" pitchFamily="66" charset="0"/>
                </a:rPr>
                <a:t>c</a:t>
              </a:r>
              <a:r>
                <a:rPr lang="pt-BR" sz="2000" baseline="-25000">
                  <a:latin typeface="Comic Sans MS" pitchFamily="66" charset="0"/>
                </a:rPr>
                <a:t> </a:t>
              </a:r>
              <a:r>
                <a:rPr lang="pt-BR" sz="2000">
                  <a:latin typeface="Comic Sans MS" pitchFamily="66" charset="0"/>
                </a:rPr>
                <a:t>bits/seg</a:t>
              </a:r>
            </a:p>
          </p:txBody>
        </p:sp>
      </p:grpSp>
      <p:sp>
        <p:nvSpPr>
          <p:cNvPr id="8209" name="AutoShape 51"/>
          <p:cNvSpPr>
            <a:spLocks noChangeArrowheads="1"/>
          </p:cNvSpPr>
          <p:nvPr/>
        </p:nvSpPr>
        <p:spPr bwMode="auto">
          <a:xfrm>
            <a:off x="419893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grpSp>
        <p:nvGrpSpPr>
          <p:cNvPr id="9" name="Group 109"/>
          <p:cNvGrpSpPr>
            <a:grpSpLocks/>
          </p:cNvGrpSpPr>
          <p:nvPr/>
        </p:nvGrpSpPr>
        <p:grpSpPr bwMode="auto">
          <a:xfrm>
            <a:off x="555625" y="3341688"/>
            <a:ext cx="8307388" cy="1536700"/>
            <a:chOff x="350" y="2105"/>
            <a:chExt cx="5233" cy="968"/>
          </a:xfrm>
        </p:grpSpPr>
        <p:sp>
          <p:nvSpPr>
            <p:cNvPr id="8215" name="Rectangle 56"/>
            <p:cNvSpPr>
              <a:spLocks noChangeArrowheads="1"/>
            </p:cNvSpPr>
            <p:nvPr/>
          </p:nvSpPr>
          <p:spPr bwMode="auto">
            <a:xfrm>
              <a:off x="350" y="2105"/>
              <a:ext cx="507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Char char="q"/>
              </a:pPr>
              <a:r>
                <a:rPr lang="pt-BR" sz="2800" i="1">
                  <a:solidFill>
                    <a:srgbClr val="FF3300"/>
                  </a:solidFill>
                  <a:latin typeface="Comic Sans MS" pitchFamily="66" charset="0"/>
                </a:rPr>
                <a:t>R</a:t>
              </a:r>
              <a:r>
                <a:rPr lang="pt-BR" sz="2800" i="1" baseline="-25000">
                  <a:solidFill>
                    <a:srgbClr val="FF3300"/>
                  </a:solidFill>
                  <a:latin typeface="Comic Sans MS" pitchFamily="66" charset="0"/>
                </a:rPr>
                <a:t>s</a:t>
              </a:r>
              <a:r>
                <a:rPr lang="pt-BR" sz="2800" i="1">
                  <a:solidFill>
                    <a:srgbClr val="FF3300"/>
                  </a:solidFill>
                  <a:latin typeface="Comic Sans MS" pitchFamily="66" charset="0"/>
                </a:rPr>
                <a:t> &gt; R</a:t>
              </a:r>
              <a:r>
                <a:rPr lang="pt-BR" sz="2800" i="1" baseline="-25000">
                  <a:solidFill>
                    <a:srgbClr val="FF3300"/>
                  </a:solidFill>
                  <a:latin typeface="Comic Sans MS" pitchFamily="66" charset="0"/>
                </a:rPr>
                <a:t>c</a:t>
              </a:r>
              <a:r>
                <a:rPr lang="pt-BR" sz="2800" i="1">
                  <a:solidFill>
                    <a:srgbClr val="FF3300"/>
                  </a:solidFill>
                  <a:latin typeface="Comic Sans MS" pitchFamily="66" charset="0"/>
                </a:rPr>
                <a:t>  </a:t>
              </a:r>
              <a:r>
                <a:rPr lang="pt-BR" sz="2800">
                  <a:latin typeface="Comic Sans MS" pitchFamily="66" charset="0"/>
                </a:rPr>
                <a:t>Qual é a vazão média fim-a-fim?</a:t>
              </a:r>
            </a:p>
          </p:txBody>
        </p:sp>
        <p:sp>
          <p:nvSpPr>
            <p:cNvPr id="8216" name="Line 57"/>
            <p:cNvSpPr>
              <a:spLocks noChangeShapeType="1"/>
            </p:cNvSpPr>
            <p:nvPr/>
          </p:nvSpPr>
          <p:spPr bwMode="auto">
            <a:xfrm>
              <a:off x="1354" y="2920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8217" name="Group 58"/>
            <p:cNvGrpSpPr>
              <a:grpSpLocks/>
            </p:cNvGrpSpPr>
            <p:nvPr/>
          </p:nvGrpSpPr>
          <p:grpSpPr bwMode="auto">
            <a:xfrm>
              <a:off x="2725" y="2852"/>
              <a:ext cx="612" cy="178"/>
              <a:chOff x="3600" y="219"/>
              <a:chExt cx="360" cy="175"/>
            </a:xfrm>
          </p:grpSpPr>
          <p:sp>
            <p:nvSpPr>
              <p:cNvPr id="8243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8244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5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6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8247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grpSp>
            <p:nvGrpSpPr>
              <p:cNvPr id="8248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253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54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55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8249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250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51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52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5128" y="2739"/>
            <a:ext cx="45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57" name="Clip" r:id="rId5" imgW="1305000" imgH="1085760" progId="">
                    <p:embed/>
                  </p:oleObj>
                </mc:Choice>
                <mc:Fallback>
                  <p:oleObj name="Clip" r:id="rId5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8" y="2739"/>
                          <a:ext cx="455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18" name="Group 73"/>
            <p:cNvGrpSpPr>
              <a:grpSpLocks/>
            </p:cNvGrpSpPr>
            <p:nvPr/>
          </p:nvGrpSpPr>
          <p:grpSpPr bwMode="auto">
            <a:xfrm>
              <a:off x="1066" y="2649"/>
              <a:ext cx="217" cy="413"/>
              <a:chOff x="4180" y="783"/>
              <a:chExt cx="150" cy="307"/>
            </a:xfrm>
          </p:grpSpPr>
          <p:sp>
            <p:nvSpPr>
              <p:cNvPr id="8235" name="AutoShape 7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8236" name="Rectangle 7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8237" name="Rectangle 7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8238" name="AutoShape 7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8239" name="Line 7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0" name="Line 7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1" name="Rectangle 8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8242" name="Rectangle 8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</p:grpSp>
        <p:sp>
          <p:nvSpPr>
            <p:cNvPr id="8219" name="AutoShape 82"/>
            <p:cNvSpPr>
              <a:spLocks noChangeArrowheads="1"/>
            </p:cNvSpPr>
            <p:nvPr/>
          </p:nvSpPr>
          <p:spPr bwMode="auto">
            <a:xfrm>
              <a:off x="762" y="2481"/>
              <a:ext cx="260" cy="287"/>
            </a:xfrm>
            <a:prstGeom prst="can">
              <a:avLst>
                <a:gd name="adj" fmla="val 223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20" name="AutoShape 90"/>
            <p:cNvSpPr>
              <a:spLocks noChangeArrowheads="1"/>
            </p:cNvSpPr>
            <p:nvPr/>
          </p:nvSpPr>
          <p:spPr bwMode="auto">
            <a:xfrm>
              <a:off x="4741" y="2819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8221" name="Group 92"/>
            <p:cNvGrpSpPr>
              <a:grpSpLocks/>
            </p:cNvGrpSpPr>
            <p:nvPr/>
          </p:nvGrpSpPr>
          <p:grpSpPr bwMode="auto">
            <a:xfrm>
              <a:off x="1328" y="2714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8233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</p:grpSp>
        <p:sp>
          <p:nvSpPr>
            <p:cNvPr id="8222" name="Text Box 97"/>
            <p:cNvSpPr txBox="1">
              <a:spLocks noChangeArrowheads="1"/>
            </p:cNvSpPr>
            <p:nvPr/>
          </p:nvSpPr>
          <p:spPr bwMode="auto">
            <a:xfrm>
              <a:off x="1313" y="2788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R</a:t>
              </a:r>
              <a:r>
                <a:rPr lang="pt-BR" sz="2800" baseline="-25000">
                  <a:latin typeface="Comic Sans MS" pitchFamily="66" charset="0"/>
                </a:rPr>
                <a:t>s</a:t>
              </a:r>
              <a:r>
                <a:rPr lang="pt-BR" sz="2000" baseline="-25000">
                  <a:latin typeface="Comic Sans MS" pitchFamily="66" charset="0"/>
                </a:rPr>
                <a:t> </a:t>
              </a:r>
              <a:r>
                <a:rPr lang="pt-BR" sz="2000">
                  <a:latin typeface="Comic Sans MS" pitchFamily="66" charset="0"/>
                </a:rPr>
                <a:t>bits/seg</a:t>
              </a:r>
            </a:p>
          </p:txBody>
        </p:sp>
        <p:grpSp>
          <p:nvGrpSpPr>
            <p:cNvPr id="8223" name="Group 83"/>
            <p:cNvGrpSpPr>
              <a:grpSpLocks/>
            </p:cNvGrpSpPr>
            <p:nvPr/>
          </p:nvGrpSpPr>
          <p:grpSpPr bwMode="auto">
            <a:xfrm>
              <a:off x="3419" y="2835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  <p:sp>
            <p:nvSpPr>
              <p:cNvPr id="8229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pt-BR">
                  <a:cs typeface="+mn-cs"/>
                </a:endParaRPr>
              </a:p>
            </p:txBody>
          </p:sp>
        </p:grpSp>
        <p:sp>
          <p:nvSpPr>
            <p:cNvPr id="8224" name="Text Box 88"/>
            <p:cNvSpPr txBox="1">
              <a:spLocks noChangeArrowheads="1"/>
            </p:cNvSpPr>
            <p:nvPr/>
          </p:nvSpPr>
          <p:spPr bwMode="auto">
            <a:xfrm>
              <a:off x="3475" y="2807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  R</a:t>
              </a:r>
              <a:r>
                <a:rPr lang="pt-BR" sz="2800" baseline="-25000">
                  <a:latin typeface="Comic Sans MS" pitchFamily="66" charset="0"/>
                </a:rPr>
                <a:t>c</a:t>
              </a:r>
              <a:r>
                <a:rPr lang="pt-BR" sz="2000" baseline="-25000">
                  <a:latin typeface="Comic Sans MS" pitchFamily="66" charset="0"/>
                </a:rPr>
                <a:t> </a:t>
              </a:r>
              <a:r>
                <a:rPr lang="pt-BR" sz="2000">
                  <a:latin typeface="Comic Sans MS" pitchFamily="66" charset="0"/>
                </a:rPr>
                <a:t>bits/seg</a:t>
              </a:r>
            </a:p>
          </p:txBody>
        </p:sp>
        <p:sp>
          <p:nvSpPr>
            <p:cNvPr id="8225" name="AutoShape 98"/>
            <p:cNvSpPr>
              <a:spLocks noChangeArrowheads="1"/>
            </p:cNvSpPr>
            <p:nvPr/>
          </p:nvSpPr>
          <p:spPr bwMode="auto">
            <a:xfrm>
              <a:off x="2668" y="2815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26" name="AutoShape 89"/>
            <p:cNvSpPr>
              <a:spLocks noChangeArrowheads="1"/>
            </p:cNvSpPr>
            <p:nvPr/>
          </p:nvSpPr>
          <p:spPr bwMode="auto">
            <a:xfrm flipV="1">
              <a:off x="814" y="2689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6" name="Group 108"/>
          <p:cNvGrpSpPr>
            <a:grpSpLocks/>
          </p:cNvGrpSpPr>
          <p:nvPr/>
        </p:nvGrpSpPr>
        <p:grpSpPr bwMode="auto">
          <a:xfrm>
            <a:off x="203200" y="5191125"/>
            <a:ext cx="8607425" cy="1220788"/>
            <a:chOff x="128" y="3270"/>
            <a:chExt cx="5422" cy="763"/>
          </a:xfrm>
        </p:grpSpPr>
        <p:sp>
          <p:nvSpPr>
            <p:cNvPr id="8212" name="Rectangle 102"/>
            <p:cNvSpPr>
              <a:spLocks noChangeArrowheads="1"/>
            </p:cNvSpPr>
            <p:nvPr/>
          </p:nvSpPr>
          <p:spPr bwMode="auto">
            <a:xfrm>
              <a:off x="128" y="3393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8213" name="Text Box 101"/>
            <p:cNvSpPr txBox="1">
              <a:spLocks noChangeArrowheads="1"/>
            </p:cNvSpPr>
            <p:nvPr/>
          </p:nvSpPr>
          <p:spPr bwMode="auto">
            <a:xfrm>
              <a:off x="208" y="3585"/>
              <a:ext cx="534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pt-BR">
                  <a:latin typeface="Comic Sans MS" pitchFamily="66" charset="0"/>
                </a:rPr>
                <a:t>link no caminho fim-a-fim que restringe a vazão fim-a-fim</a:t>
              </a:r>
            </a:p>
          </p:txBody>
        </p:sp>
        <p:sp>
          <p:nvSpPr>
            <p:cNvPr id="8214" name="Text Box 104"/>
            <p:cNvSpPr txBox="1">
              <a:spLocks noChangeArrowheads="1"/>
            </p:cNvSpPr>
            <p:nvPr/>
          </p:nvSpPr>
          <p:spPr bwMode="auto">
            <a:xfrm>
              <a:off x="322" y="3270"/>
              <a:ext cx="1712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pt-BR" i="1">
                  <a:solidFill>
                    <a:srgbClr val="FF3300"/>
                  </a:solidFill>
                  <a:latin typeface="Comic Sans MS" pitchFamily="66" charset="0"/>
                </a:rPr>
                <a:t>Enlace gargalo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5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22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3040D6-6205-4200-8F21-9F063C4CB597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922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4000"/>
            <a:ext cx="7772400" cy="1143000"/>
          </a:xfrm>
        </p:spPr>
        <p:txBody>
          <a:bodyPr/>
          <a:lstStyle/>
          <a:p>
            <a:r>
              <a:rPr lang="pt-BR"/>
              <a:t>Vazão: cenário da Internet</a:t>
            </a:r>
          </a:p>
        </p:txBody>
      </p:sp>
      <p:sp>
        <p:nvSpPr>
          <p:cNvPr id="9224" name="Text Box 44"/>
          <p:cNvSpPr txBox="1">
            <a:spLocks noChangeArrowheads="1"/>
          </p:cNvSpPr>
          <p:nvPr/>
        </p:nvSpPr>
        <p:spPr bwMode="auto">
          <a:xfrm>
            <a:off x="3584575" y="5619750"/>
            <a:ext cx="52847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10 conexões compartilham (de modo justo) o enlace gargalo do </a:t>
            </a:r>
            <a:r>
              <a:rPr lang="pt-BR" sz="2000" i="1">
                <a:latin typeface="Comic Sans MS" pitchFamily="66" charset="0"/>
              </a:rPr>
              <a:t>backbone</a:t>
            </a:r>
            <a:r>
              <a:rPr lang="pt-BR" sz="2000">
                <a:latin typeface="Comic Sans MS" pitchFamily="66" charset="0"/>
              </a:rPr>
              <a:t> de R</a:t>
            </a:r>
            <a:r>
              <a:rPr lang="pt-BR" sz="2000" baseline="-25000">
                <a:latin typeface="Comic Sans MS" pitchFamily="66" charset="0"/>
              </a:rPr>
              <a:t> </a:t>
            </a:r>
            <a:r>
              <a:rPr lang="pt-BR" sz="2000">
                <a:latin typeface="Comic Sans MS" pitchFamily="66" charset="0"/>
              </a:rPr>
              <a:t>bits/seg</a:t>
            </a:r>
          </a:p>
        </p:txBody>
      </p:sp>
      <p:sp>
        <p:nvSpPr>
          <p:cNvPr id="9225" name="Freeform 296"/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9226" name="AutoShape 21"/>
          <p:cNvSpPr>
            <a:spLocks noChangeArrowheads="1"/>
          </p:cNvSpPr>
          <p:nvPr/>
        </p:nvSpPr>
        <p:spPr bwMode="auto">
          <a:xfrm>
            <a:off x="4595813" y="2386013"/>
            <a:ext cx="312737" cy="152400"/>
          </a:xfrm>
          <a:prstGeom prst="parallelogram">
            <a:avLst>
              <a:gd name="adj" fmla="val 79053"/>
            </a:avLst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27" name="Rectangle 22"/>
          <p:cNvSpPr>
            <a:spLocks noChangeArrowheads="1"/>
          </p:cNvSpPr>
          <p:nvPr/>
        </p:nvSpPr>
        <p:spPr bwMode="auto">
          <a:xfrm>
            <a:off x="4754563" y="1882775"/>
            <a:ext cx="144462" cy="508000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28" name="Rectangle 23"/>
          <p:cNvSpPr>
            <a:spLocks noChangeArrowheads="1"/>
          </p:cNvSpPr>
          <p:nvPr/>
        </p:nvSpPr>
        <p:spPr bwMode="auto">
          <a:xfrm>
            <a:off x="4595813" y="2025650"/>
            <a:ext cx="200025" cy="5080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29" name="AutoShape 24"/>
          <p:cNvSpPr>
            <a:spLocks noChangeArrowheads="1"/>
          </p:cNvSpPr>
          <p:nvPr/>
        </p:nvSpPr>
        <p:spPr bwMode="auto">
          <a:xfrm>
            <a:off x="4595813" y="1878013"/>
            <a:ext cx="312737" cy="153987"/>
          </a:xfrm>
          <a:prstGeom prst="parallelogram">
            <a:avLst>
              <a:gd name="adj" fmla="val 78238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30" name="Line 25"/>
          <p:cNvSpPr>
            <a:spLocks noChangeShapeType="1"/>
          </p:cNvSpPr>
          <p:nvPr/>
        </p:nvSpPr>
        <p:spPr bwMode="auto">
          <a:xfrm>
            <a:off x="4908550" y="1889125"/>
            <a:ext cx="0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1" name="Line 26"/>
          <p:cNvSpPr>
            <a:spLocks noChangeShapeType="1"/>
          </p:cNvSpPr>
          <p:nvPr/>
        </p:nvSpPr>
        <p:spPr bwMode="auto">
          <a:xfrm flipH="1">
            <a:off x="4795838" y="2386013"/>
            <a:ext cx="112712" cy="147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2" name="Rectangle 27"/>
          <p:cNvSpPr>
            <a:spLocks noChangeArrowheads="1"/>
          </p:cNvSpPr>
          <p:nvPr/>
        </p:nvSpPr>
        <p:spPr bwMode="auto">
          <a:xfrm>
            <a:off x="4622800" y="2093913"/>
            <a:ext cx="131763" cy="2921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33" name="Rectangle 28"/>
          <p:cNvSpPr>
            <a:spLocks noChangeArrowheads="1"/>
          </p:cNvSpPr>
          <p:nvPr/>
        </p:nvSpPr>
        <p:spPr bwMode="auto">
          <a:xfrm>
            <a:off x="4641850" y="2181225"/>
            <a:ext cx="98425" cy="103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34" name="Text Box 35"/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  <a:r>
              <a:rPr lang="en-US" sz="2800" baseline="-25000">
                <a:latin typeface="Comic Sans MS" pitchFamily="66" charset="0"/>
              </a:rPr>
              <a:t>s</a:t>
            </a:r>
            <a:endParaRPr lang="en-US" sz="2000">
              <a:latin typeface="Comic Sans MS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37" name="Oval 42"/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4524375" y="4532313"/>
          <a:ext cx="546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9" name="Clip" r:id="rId3" imgW="1305000" imgH="1085760" progId="">
                  <p:embed/>
                </p:oleObj>
              </mc:Choice>
              <mc:Fallback>
                <p:oleObj name="Clip" r:id="rId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4532313"/>
                        <a:ext cx="5461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41" name="Oval 33"/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43" name="Line 456"/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9244" name="AutoShape 459"/>
          <p:cNvSpPr>
            <a:spLocks noChangeArrowheads="1"/>
          </p:cNvSpPr>
          <p:nvPr/>
        </p:nvSpPr>
        <p:spPr bwMode="auto">
          <a:xfrm>
            <a:off x="5184775" y="1943100"/>
            <a:ext cx="312738" cy="153988"/>
          </a:xfrm>
          <a:prstGeom prst="parallelogram">
            <a:avLst>
              <a:gd name="adj" fmla="val 78238"/>
            </a:avLst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45" name="Rectangle 460"/>
          <p:cNvSpPr>
            <a:spLocks noChangeArrowheads="1"/>
          </p:cNvSpPr>
          <p:nvPr/>
        </p:nvSpPr>
        <p:spPr bwMode="auto">
          <a:xfrm>
            <a:off x="5343525" y="1439863"/>
            <a:ext cx="144463" cy="508000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46" name="Rectangle 461"/>
          <p:cNvSpPr>
            <a:spLocks noChangeArrowheads="1"/>
          </p:cNvSpPr>
          <p:nvPr/>
        </p:nvSpPr>
        <p:spPr bwMode="auto">
          <a:xfrm>
            <a:off x="5186363" y="1584325"/>
            <a:ext cx="198437" cy="5080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47" name="AutoShape 462"/>
          <p:cNvSpPr>
            <a:spLocks noChangeArrowheads="1"/>
          </p:cNvSpPr>
          <p:nvPr/>
        </p:nvSpPr>
        <p:spPr bwMode="auto">
          <a:xfrm>
            <a:off x="5184775" y="1435100"/>
            <a:ext cx="312738" cy="153988"/>
          </a:xfrm>
          <a:prstGeom prst="parallelogram">
            <a:avLst>
              <a:gd name="adj" fmla="val 78238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48" name="Line 463"/>
          <p:cNvSpPr>
            <a:spLocks noChangeShapeType="1"/>
          </p:cNvSpPr>
          <p:nvPr/>
        </p:nvSpPr>
        <p:spPr bwMode="auto">
          <a:xfrm>
            <a:off x="5497513" y="1446213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9" name="Line 464"/>
          <p:cNvSpPr>
            <a:spLocks noChangeShapeType="1"/>
          </p:cNvSpPr>
          <p:nvPr/>
        </p:nvSpPr>
        <p:spPr bwMode="auto">
          <a:xfrm flipH="1">
            <a:off x="5384800" y="1943100"/>
            <a:ext cx="112713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50" name="Rectangle 465"/>
          <p:cNvSpPr>
            <a:spLocks noChangeArrowheads="1"/>
          </p:cNvSpPr>
          <p:nvPr/>
        </p:nvSpPr>
        <p:spPr bwMode="auto">
          <a:xfrm>
            <a:off x="5211763" y="1651000"/>
            <a:ext cx="131762" cy="2921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51" name="Rectangle 466"/>
          <p:cNvSpPr>
            <a:spLocks noChangeArrowheads="1"/>
          </p:cNvSpPr>
          <p:nvPr/>
        </p:nvSpPr>
        <p:spPr bwMode="auto">
          <a:xfrm>
            <a:off x="5230813" y="1739900"/>
            <a:ext cx="100012" cy="10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54" name="Oval 471"/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56" name="Line 473"/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59" name="Oval 478"/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61" name="Line 480"/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64" name="Oval 485"/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66" name="Line 487"/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5189538" y="4987925"/>
          <a:ext cx="5445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0" name="Clip" r:id="rId5" imgW="1305000" imgH="1085760" progId="">
                  <p:embed/>
                </p:oleObj>
              </mc:Choice>
              <mc:Fallback>
                <p:oleObj name="Clip" r:id="rId5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9538" y="4987925"/>
                        <a:ext cx="544512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67" name="AutoShape 490"/>
          <p:cNvSpPr>
            <a:spLocks noChangeArrowheads="1"/>
          </p:cNvSpPr>
          <p:nvPr/>
        </p:nvSpPr>
        <p:spPr bwMode="auto">
          <a:xfrm>
            <a:off x="8074025" y="2266950"/>
            <a:ext cx="314325" cy="153988"/>
          </a:xfrm>
          <a:prstGeom prst="parallelogram">
            <a:avLst>
              <a:gd name="adj" fmla="val 78635"/>
            </a:avLst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68" name="Rectangle 491"/>
          <p:cNvSpPr>
            <a:spLocks noChangeArrowheads="1"/>
          </p:cNvSpPr>
          <p:nvPr/>
        </p:nvSpPr>
        <p:spPr bwMode="auto">
          <a:xfrm>
            <a:off x="8232775" y="1763713"/>
            <a:ext cx="144463" cy="508000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69" name="Rectangle 492"/>
          <p:cNvSpPr>
            <a:spLocks noChangeArrowheads="1"/>
          </p:cNvSpPr>
          <p:nvPr/>
        </p:nvSpPr>
        <p:spPr bwMode="auto">
          <a:xfrm>
            <a:off x="8075613" y="1908175"/>
            <a:ext cx="200025" cy="5080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70" name="AutoShape 493"/>
          <p:cNvSpPr>
            <a:spLocks noChangeArrowheads="1"/>
          </p:cNvSpPr>
          <p:nvPr/>
        </p:nvSpPr>
        <p:spPr bwMode="auto">
          <a:xfrm>
            <a:off x="8074025" y="1758950"/>
            <a:ext cx="314325" cy="153988"/>
          </a:xfrm>
          <a:prstGeom prst="parallelogram">
            <a:avLst>
              <a:gd name="adj" fmla="val 78635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71" name="Line 494"/>
          <p:cNvSpPr>
            <a:spLocks noChangeShapeType="1"/>
          </p:cNvSpPr>
          <p:nvPr/>
        </p:nvSpPr>
        <p:spPr bwMode="auto">
          <a:xfrm>
            <a:off x="8388350" y="1770063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72" name="Line 495"/>
          <p:cNvSpPr>
            <a:spLocks noChangeShapeType="1"/>
          </p:cNvSpPr>
          <p:nvPr/>
        </p:nvSpPr>
        <p:spPr bwMode="auto">
          <a:xfrm flipH="1">
            <a:off x="8275638" y="2266950"/>
            <a:ext cx="112712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73" name="Rectangle 496"/>
          <p:cNvSpPr>
            <a:spLocks noChangeArrowheads="1"/>
          </p:cNvSpPr>
          <p:nvPr/>
        </p:nvSpPr>
        <p:spPr bwMode="auto">
          <a:xfrm>
            <a:off x="8102600" y="1974850"/>
            <a:ext cx="130175" cy="2921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9274" name="Rectangle 497"/>
          <p:cNvSpPr>
            <a:spLocks noChangeArrowheads="1"/>
          </p:cNvSpPr>
          <p:nvPr/>
        </p:nvSpPr>
        <p:spPr bwMode="auto">
          <a:xfrm>
            <a:off x="8120063" y="2063750"/>
            <a:ext cx="100012" cy="10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77" name="Oval 502"/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79" name="Line 504"/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82" name="Oval 509"/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pt-BR">
              <a:cs typeface="+mn-cs"/>
            </a:endParaRPr>
          </a:p>
        </p:txBody>
      </p:sp>
      <p:sp>
        <p:nvSpPr>
          <p:cNvPr id="9284" name="Line 511"/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8077200" y="4799013"/>
          <a:ext cx="546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1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4799013"/>
                        <a:ext cx="5461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85" name="Text Box 513"/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  <a:r>
              <a:rPr lang="en-US" sz="2800" baseline="-25000">
                <a:latin typeface="Comic Sans MS" pitchFamily="66" charset="0"/>
              </a:rPr>
              <a:t>s</a:t>
            </a:r>
            <a:endParaRPr lang="en-US" sz="2000">
              <a:latin typeface="Comic Sans MS" pitchFamily="66" charset="0"/>
            </a:endParaRPr>
          </a:p>
        </p:txBody>
      </p:sp>
      <p:sp>
        <p:nvSpPr>
          <p:cNvPr id="9286" name="Text Box 514"/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  <a:r>
              <a:rPr lang="en-US" sz="2800" baseline="-25000">
                <a:latin typeface="Comic Sans MS" pitchFamily="66" charset="0"/>
              </a:rPr>
              <a:t>s</a:t>
            </a:r>
            <a:endParaRPr lang="en-US" sz="2000">
              <a:latin typeface="Comic Sans MS" pitchFamily="66" charset="0"/>
            </a:endParaRPr>
          </a:p>
        </p:txBody>
      </p:sp>
      <p:sp>
        <p:nvSpPr>
          <p:cNvPr id="9287" name="Freeform 515"/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9288" name="Text Box 516"/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  <a:r>
              <a:rPr lang="en-US" sz="2800" baseline="-25000">
                <a:latin typeface="Comic Sans MS" pitchFamily="66" charset="0"/>
              </a:rPr>
              <a:t>c</a:t>
            </a:r>
            <a:endParaRPr lang="en-US" sz="2000">
              <a:latin typeface="Comic Sans MS" pitchFamily="66" charset="0"/>
            </a:endParaRPr>
          </a:p>
        </p:txBody>
      </p:sp>
      <p:sp>
        <p:nvSpPr>
          <p:cNvPr id="9289" name="Freeform 517"/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9290" name="Freeform 518"/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9291" name="Text Box 519"/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  <a:r>
              <a:rPr lang="en-US" sz="2800" baseline="-25000">
                <a:latin typeface="Comic Sans MS" pitchFamily="66" charset="0"/>
              </a:rPr>
              <a:t>c</a:t>
            </a:r>
            <a:endParaRPr lang="en-US" sz="2000">
              <a:latin typeface="Comic Sans MS" pitchFamily="66" charset="0"/>
            </a:endParaRPr>
          </a:p>
        </p:txBody>
      </p:sp>
      <p:sp>
        <p:nvSpPr>
          <p:cNvPr id="9292" name="Text Box 520"/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  <a:r>
              <a:rPr lang="en-US" sz="2800" baseline="-25000">
                <a:latin typeface="Comic Sans MS" pitchFamily="66" charset="0"/>
              </a:rPr>
              <a:t>c</a:t>
            </a:r>
            <a:endParaRPr lang="en-US" sz="2000">
              <a:latin typeface="Comic Sans MS" pitchFamily="66" charset="0"/>
            </a:endParaRPr>
          </a:p>
        </p:txBody>
      </p:sp>
      <p:sp>
        <p:nvSpPr>
          <p:cNvPr id="9293" name="Text Box 521"/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Comic Sans MS" pitchFamily="66" charset="0"/>
              </a:rPr>
              <a:t>R</a:t>
            </a:r>
          </a:p>
        </p:txBody>
      </p:sp>
      <p:sp>
        <p:nvSpPr>
          <p:cNvPr id="9294" name="Rectangle 523"/>
          <p:cNvSpPr>
            <a:spLocks noGrp="1" noChangeArrowheads="1"/>
          </p:cNvSpPr>
          <p:nvPr>
            <p:ph type="body" idx="1"/>
          </p:nvPr>
        </p:nvSpPr>
        <p:spPr>
          <a:xfrm>
            <a:off x="533400" y="2171700"/>
            <a:ext cx="3759200" cy="4076700"/>
          </a:xfrm>
        </p:spPr>
        <p:txBody>
          <a:bodyPr/>
          <a:lstStyle/>
          <a:p>
            <a:r>
              <a:rPr lang="pt-BR" dirty="0"/>
              <a:t>vazão por conexão fim-a-fim: min(</a:t>
            </a:r>
            <a:r>
              <a:rPr lang="pt-BR" dirty="0" err="1"/>
              <a:t>R</a:t>
            </a:r>
            <a:r>
              <a:rPr lang="pt-BR" baseline="-25000" dirty="0" err="1"/>
              <a:t>c</a:t>
            </a:r>
            <a:r>
              <a:rPr lang="pt-BR" dirty="0" err="1"/>
              <a:t>,R</a:t>
            </a:r>
            <a:r>
              <a:rPr lang="pt-BR" baseline="-25000" dirty="0" err="1"/>
              <a:t>s</a:t>
            </a:r>
            <a:r>
              <a:rPr lang="pt-BR" dirty="0" err="1"/>
              <a:t>,R</a:t>
            </a:r>
            <a:r>
              <a:rPr lang="pt-BR" dirty="0"/>
              <a:t>/10)</a:t>
            </a:r>
          </a:p>
          <a:p>
            <a:r>
              <a:rPr lang="pt-BR" dirty="0"/>
              <a:t>na prática: </a:t>
            </a:r>
            <a:r>
              <a:rPr lang="pt-BR" dirty="0" err="1"/>
              <a:t>R</a:t>
            </a:r>
            <a:r>
              <a:rPr lang="pt-BR" baseline="-25000" dirty="0" err="1"/>
              <a:t>c</a:t>
            </a:r>
            <a:r>
              <a:rPr lang="pt-BR" dirty="0"/>
              <a:t> ou </a:t>
            </a:r>
            <a:r>
              <a:rPr lang="pt-BR" dirty="0" err="1"/>
              <a:t>R</a:t>
            </a:r>
            <a:r>
              <a:rPr lang="pt-BR" baseline="-25000" dirty="0" err="1"/>
              <a:t>s</a:t>
            </a:r>
            <a:r>
              <a:rPr lang="pt-BR" dirty="0"/>
              <a:t> são </a:t>
            </a:r>
            <a:r>
              <a:rPr lang="pt-BR" dirty="0" err="1"/>
              <a:t>frequentemen-te</a:t>
            </a:r>
            <a:r>
              <a:rPr lang="pt-BR" dirty="0"/>
              <a:t> o gargalo</a:t>
            </a:r>
          </a:p>
        </p:txBody>
      </p:sp>
    </p:spTree>
    <p:extLst>
      <p:ext uri="{BB962C8B-B14F-4D97-AF65-F5344CB8AC3E}">
        <p14:creationId xmlns:p14="http://schemas.microsoft.com/office/powerpoint/2010/main" val="2058761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1.1 O Que </a:t>
            </a:r>
            <a:r>
              <a:rPr lang="pt-BR" sz="2400" i="1" dirty="0"/>
              <a:t>é</a:t>
            </a:r>
            <a:r>
              <a:rPr lang="pt-BR" sz="2400" dirty="0"/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02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6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B5FB0-6D13-4B2C-B035-E2FB81C20ED8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“Camadas” de Protocolos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767138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</a:rPr>
              <a:t>As redes são complexas! </a:t>
            </a:r>
          </a:p>
          <a:p>
            <a:r>
              <a:rPr lang="pt-BR" sz="2400"/>
              <a:t>muitos “pedaços”:</a:t>
            </a:r>
          </a:p>
          <a:p>
            <a:pPr lvl="1"/>
            <a:r>
              <a:rPr lang="pt-BR"/>
              <a:t>hosts</a:t>
            </a:r>
          </a:p>
          <a:p>
            <a:pPr lvl="1"/>
            <a:r>
              <a:rPr lang="pt-BR"/>
              <a:t>roteadores</a:t>
            </a:r>
          </a:p>
          <a:p>
            <a:pPr lvl="1"/>
            <a:r>
              <a:rPr lang="pt-BR"/>
              <a:t>enlaces de diversos meios</a:t>
            </a:r>
          </a:p>
          <a:p>
            <a:pPr lvl="1"/>
            <a:r>
              <a:rPr lang="pt-BR"/>
              <a:t>aplicações</a:t>
            </a:r>
          </a:p>
          <a:p>
            <a:pPr lvl="1"/>
            <a:r>
              <a:rPr lang="pt-BR"/>
              <a:t>protocolos</a:t>
            </a:r>
          </a:p>
          <a:p>
            <a:pPr lvl="1"/>
            <a:r>
              <a:rPr lang="pt-BR"/>
              <a:t>hardware, software</a:t>
            </a:r>
            <a:endParaRPr lang="pt-BR" sz="2000"/>
          </a:p>
        </p:txBody>
      </p:sp>
      <p:sp>
        <p:nvSpPr>
          <p:cNvPr id="3687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52950" y="2266950"/>
            <a:ext cx="3943350" cy="3295650"/>
          </a:xfrm>
        </p:spPr>
        <p:txBody>
          <a:bodyPr/>
          <a:lstStyle/>
          <a:p>
            <a:pPr algn="ctr">
              <a:buFont typeface="ZapfDingbats" pitchFamily="82" charset="0"/>
              <a:buNone/>
            </a:pPr>
            <a:r>
              <a:rPr lang="pt-BR" u="sng">
                <a:solidFill>
                  <a:srgbClr val="FF0000"/>
                </a:solidFill>
              </a:rPr>
              <a:t>Pergunta:</a:t>
            </a:r>
            <a:r>
              <a:rPr lang="pt-BR" sz="2400" u="sng">
                <a:solidFill>
                  <a:srgbClr val="FF0000"/>
                </a:solidFill>
              </a:rPr>
              <a:t> </a:t>
            </a:r>
          </a:p>
          <a:p>
            <a:pPr algn="ctr">
              <a:buFont typeface="ZapfDingbats" pitchFamily="82" charset="0"/>
              <a:buNone/>
            </a:pPr>
            <a:r>
              <a:rPr lang="pt-BR" sz="2400"/>
              <a:t>Há alguma esperança em conseguirmos </a:t>
            </a:r>
            <a:r>
              <a:rPr lang="pt-BR" sz="2400" i="1"/>
              <a:t>organizar</a:t>
            </a:r>
            <a:r>
              <a:rPr lang="pt-BR" sz="2400"/>
              <a:t> a estrutura da rede?</a:t>
            </a:r>
          </a:p>
          <a:p>
            <a:pPr algn="ctr">
              <a:buFont typeface="ZapfDingbats" pitchFamily="82" charset="0"/>
              <a:buNone/>
            </a:pPr>
            <a:endParaRPr lang="pt-BR" sz="2400"/>
          </a:p>
          <a:p>
            <a:pPr algn="ctr">
              <a:buFont typeface="ZapfDingbats" pitchFamily="82" charset="0"/>
              <a:buNone/>
            </a:pPr>
            <a:r>
              <a:rPr lang="pt-BR" sz="2400"/>
              <a:t>Ou pelo menos a nossa discussão sobre redes?</a:t>
            </a:r>
          </a:p>
        </p:txBody>
      </p:sp>
    </p:spTree>
    <p:extLst>
      <p:ext uri="{BB962C8B-B14F-4D97-AF65-F5344CB8AC3E}">
        <p14:creationId xmlns:p14="http://schemas.microsoft.com/office/powerpoint/2010/main" val="2224542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7891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2C348A-DC58-4815-B54B-C372737C122D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Organização de uma viagem aérea</a:t>
            </a:r>
            <a:endParaRPr lang="pt-BR"/>
          </a:p>
        </p:txBody>
      </p:sp>
      <p:pic>
        <p:nvPicPr>
          <p:cNvPr id="37893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25600" y="1670050"/>
            <a:ext cx="5715000" cy="4422775"/>
          </a:xfrm>
        </p:spPr>
      </p:pic>
      <p:sp>
        <p:nvSpPr>
          <p:cNvPr id="37894" name="Rectangle 21"/>
          <p:cNvSpPr>
            <a:spLocks noChangeArrowheads="1"/>
          </p:cNvSpPr>
          <p:nvPr/>
        </p:nvSpPr>
        <p:spPr bwMode="auto">
          <a:xfrm>
            <a:off x="457200" y="5753100"/>
            <a:ext cx="8416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1700">
                <a:latin typeface="Trebuchet MS" pitchFamily="34" charset="0"/>
                <a:sym typeface="Symbol" pitchFamily="18" charset="2"/>
              </a:rPr>
              <a:t> </a:t>
            </a:r>
            <a:r>
              <a:rPr lang="en-US" sz="1900">
                <a:latin typeface="Trebuchet MS" pitchFamily="34" charset="0"/>
                <a:sym typeface="Symbol" pitchFamily="18" charset="2"/>
              </a:rPr>
              <a:t>U</a:t>
            </a:r>
            <a:r>
              <a:rPr lang="en-US" sz="1900">
                <a:latin typeface="Trebuchet MS" pitchFamily="34" charset="0"/>
              </a:rPr>
              <a:t>ma série de passos/ações</a:t>
            </a:r>
          </a:p>
        </p:txBody>
      </p:sp>
    </p:spTree>
    <p:extLst>
      <p:ext uri="{BB962C8B-B14F-4D97-AF65-F5344CB8AC3E}">
        <p14:creationId xmlns:p14="http://schemas.microsoft.com/office/powerpoint/2010/main" val="171463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09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E0E7DD-D0D6-4B3C-ACC7-80CCCEEF0D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0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93138" cy="1143000"/>
          </a:xfrm>
        </p:spPr>
        <p:txBody>
          <a:bodyPr/>
          <a:lstStyle/>
          <a:p>
            <a:r>
              <a:rPr lang="pt-BR" sz="3200" dirty="0"/>
              <a:t>O que é a Internet: visão dos componentes</a:t>
            </a:r>
          </a:p>
        </p:txBody>
      </p:sp>
      <p:sp>
        <p:nvSpPr>
          <p:cNvPr id="30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419600" cy="50657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400" i="1" dirty="0">
                <a:solidFill>
                  <a:srgbClr val="FF0000"/>
                </a:solidFill>
              </a:rPr>
              <a:t>Internet: </a:t>
            </a:r>
            <a:r>
              <a:rPr lang="pt-BR" sz="2400" dirty="0">
                <a:solidFill>
                  <a:srgbClr val="FF0000"/>
                </a:solidFill>
              </a:rPr>
              <a:t>“rede de redes”</a:t>
            </a:r>
          </a:p>
          <a:p>
            <a:pPr lvl="1">
              <a:lnSpc>
                <a:spcPct val="90000"/>
              </a:lnSpc>
            </a:pPr>
            <a:r>
              <a:rPr lang="pt-BR" sz="2000" dirty="0"/>
              <a:t>livremente hierárquica</a:t>
            </a:r>
          </a:p>
          <a:p>
            <a:pPr lvl="1">
              <a:lnSpc>
                <a:spcPct val="90000"/>
              </a:lnSpc>
            </a:pPr>
            <a:r>
              <a:rPr lang="pt-BR" sz="2000" dirty="0" err="1"/>
              <a:t>ISPs</a:t>
            </a:r>
            <a:r>
              <a:rPr lang="pt-BR" sz="2000" dirty="0"/>
              <a:t> interconectados</a:t>
            </a:r>
          </a:p>
          <a:p>
            <a:pPr>
              <a:lnSpc>
                <a:spcPct val="90000"/>
              </a:lnSpc>
            </a:pPr>
            <a:r>
              <a:rPr lang="pt-BR" sz="2400" i="1" dirty="0">
                <a:solidFill>
                  <a:srgbClr val="FF0000"/>
                </a:solidFill>
              </a:rPr>
              <a:t>protocolos</a:t>
            </a:r>
            <a:r>
              <a:rPr lang="pt-BR" sz="2400" dirty="0">
                <a:solidFill>
                  <a:srgbClr val="FF0000"/>
                </a:solidFill>
              </a:rPr>
              <a:t>: </a:t>
            </a:r>
            <a:r>
              <a:rPr lang="pt-BR" sz="2400" dirty="0"/>
              <a:t>controlam o envio e o recebimento de mensagens</a:t>
            </a:r>
          </a:p>
          <a:p>
            <a:pPr lvl="1">
              <a:lnSpc>
                <a:spcPct val="90000"/>
              </a:lnSpc>
            </a:pPr>
            <a:r>
              <a:rPr lang="pt-BR" sz="2000" dirty="0"/>
              <a:t>ex., TCP, IP, HTTP, Skype, 802.11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Padrões Internet</a:t>
            </a:r>
          </a:p>
          <a:p>
            <a:pPr lvl="1">
              <a:lnSpc>
                <a:spcPct val="90000"/>
              </a:lnSpc>
            </a:pPr>
            <a:r>
              <a:rPr lang="pt-BR" sz="2000" dirty="0"/>
              <a:t>RFC: </a:t>
            </a:r>
            <a:r>
              <a:rPr lang="pt-BR" sz="2000" i="1" dirty="0" err="1"/>
              <a:t>Request</a:t>
            </a:r>
            <a:r>
              <a:rPr lang="pt-BR" sz="2000" i="1" dirty="0"/>
              <a:t> for </a:t>
            </a:r>
            <a:r>
              <a:rPr lang="pt-BR" sz="2000" i="1" dirty="0" err="1"/>
              <a:t>comments</a:t>
            </a:r>
            <a:endParaRPr lang="pt-BR" sz="2000" i="1" dirty="0"/>
          </a:p>
          <a:p>
            <a:pPr lvl="1">
              <a:lnSpc>
                <a:spcPct val="90000"/>
              </a:lnSpc>
            </a:pPr>
            <a:r>
              <a:rPr lang="pt-BR" sz="2000" dirty="0"/>
              <a:t>IETF: </a:t>
            </a:r>
            <a:r>
              <a:rPr lang="pt-BR" sz="2000" i="1" dirty="0"/>
              <a:t>Internet </a:t>
            </a:r>
            <a:r>
              <a:rPr lang="pt-BR" sz="2000" i="1" dirty="0" err="1"/>
              <a:t>Engineering</a:t>
            </a:r>
            <a:r>
              <a:rPr lang="pt-BR" sz="2000" i="1" dirty="0"/>
              <a:t> </a:t>
            </a:r>
            <a:r>
              <a:rPr lang="pt-BR" sz="2000" i="1" dirty="0" err="1"/>
              <a:t>Task</a:t>
            </a:r>
            <a:r>
              <a:rPr lang="pt-BR" sz="2000" i="1" dirty="0"/>
              <a:t> Force</a:t>
            </a:r>
          </a:p>
          <a:p>
            <a:pPr lvl="1">
              <a:lnSpc>
                <a:spcPct val="90000"/>
              </a:lnSpc>
            </a:pPr>
            <a:r>
              <a:rPr lang="pt-BR" sz="2000" dirty="0"/>
              <a:t>www.ietf.org </a:t>
            </a:r>
          </a:p>
        </p:txBody>
      </p:sp>
      <p:pic>
        <p:nvPicPr>
          <p:cNvPr id="260" name="Imagem 259" descr="red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6158" y="1263607"/>
            <a:ext cx="3468338" cy="451066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891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49BF95-EF43-4706-BE49-A71668B86323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3891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/>
              <a:t>Funcionalidade de uma linha aérea em camadas</a:t>
            </a:r>
          </a:p>
        </p:txBody>
      </p:sp>
      <p:pic>
        <p:nvPicPr>
          <p:cNvPr id="38917" name="Picture 5" descr="f011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24011"/>
          <a:stretch>
            <a:fillRect/>
          </a:stretch>
        </p:blipFill>
        <p:spPr>
          <a:xfrm>
            <a:off x="533400" y="1625600"/>
            <a:ext cx="7772400" cy="3354388"/>
          </a:xfrm>
        </p:spPr>
      </p:pic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514350" y="4921250"/>
            <a:ext cx="77724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>
                <a:solidFill>
                  <a:srgbClr val="FF0000"/>
                </a:solidFill>
                <a:latin typeface="Comic Sans MS" pitchFamily="66" charset="0"/>
              </a:rPr>
              <a:t>Camadas: </a:t>
            </a:r>
            <a:r>
              <a:rPr lang="pt-BR">
                <a:latin typeface="Comic Sans MS" pitchFamily="66" charset="0"/>
              </a:rPr>
              <a:t>cada camada implementa um serviço</a:t>
            </a:r>
            <a:endParaRPr lang="pt-BR" sz="2800">
              <a:latin typeface="Comic Sans MS" pitchFamily="66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>
                <a:latin typeface="Comic Sans MS" pitchFamily="66" charset="0"/>
              </a:rPr>
              <a:t>através de ações internas à camada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>
                <a:latin typeface="Comic Sans MS" pitchFamily="66" charset="0"/>
              </a:rPr>
              <a:t>depende dos serviços providos pela camada inferior</a:t>
            </a:r>
          </a:p>
        </p:txBody>
      </p:sp>
    </p:spTree>
    <p:extLst>
      <p:ext uri="{BB962C8B-B14F-4D97-AF65-F5344CB8AC3E}">
        <p14:creationId xmlns:p14="http://schemas.microsoft.com/office/powerpoint/2010/main" val="4166562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993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47F763-09B2-4AA7-9F27-005D9CDC1201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Por que dividir em camadas?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346200"/>
            <a:ext cx="8154988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/>
              <a:t>Lidar com sistemas complexos:</a:t>
            </a:r>
          </a:p>
          <a:p>
            <a:r>
              <a:rPr lang="pt-BR" sz="2400"/>
              <a:t>estrutura explícita permite a identificação e relacionamento entre as partes do sistema complexo</a:t>
            </a:r>
            <a:endParaRPr lang="pt-BR"/>
          </a:p>
          <a:p>
            <a:pPr lvl="1"/>
            <a:r>
              <a:rPr lang="pt-BR">
                <a:solidFill>
                  <a:srgbClr val="FF0000"/>
                </a:solidFill>
              </a:rPr>
              <a:t>modelo de referência</a:t>
            </a:r>
            <a:r>
              <a:rPr lang="pt-BR"/>
              <a:t> em camadas para discussão</a:t>
            </a:r>
          </a:p>
          <a:p>
            <a:r>
              <a:rPr lang="pt-BR" sz="2400"/>
              <a:t>modularização facilita a manutenção e atualização do sistema</a:t>
            </a:r>
          </a:p>
          <a:p>
            <a:pPr lvl="1"/>
            <a:r>
              <a:rPr lang="pt-BR"/>
              <a:t>mudança na implementação do serviço da camada é transparente para o resto do sistema</a:t>
            </a:r>
          </a:p>
          <a:p>
            <a:pPr lvl="1"/>
            <a:r>
              <a:rPr lang="pt-BR"/>
              <a:t>ex., mudança no procedimento no portão não afeta o resto do sistema</a:t>
            </a:r>
          </a:p>
          <a:p>
            <a:r>
              <a:rPr lang="pt-BR" sz="2400"/>
              <a:t>divisão em camadas é considerada prejudicial?</a:t>
            </a:r>
          </a:p>
        </p:txBody>
      </p:sp>
    </p:spTree>
    <p:extLst>
      <p:ext uri="{BB962C8B-B14F-4D97-AF65-F5344CB8AC3E}">
        <p14:creationId xmlns:p14="http://schemas.microsoft.com/office/powerpoint/2010/main" val="2000230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096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0CAC2-BA99-4069-A3CE-FF0E883A5E42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40964" name="Rectangle 2"/>
          <p:cNvSpPr>
            <a:spLocks noChangeArrowheads="1"/>
          </p:cNvSpPr>
          <p:nvPr/>
        </p:nvSpPr>
        <p:spPr bwMode="auto">
          <a:xfrm>
            <a:off x="65786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Pilha de protocolos Internet</a:t>
            </a:r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r>
              <a:rPr lang="pt-BR" sz="2400" dirty="0">
                <a:solidFill>
                  <a:srgbClr val="FF0000"/>
                </a:solidFill>
              </a:rPr>
              <a:t>aplicação:</a:t>
            </a:r>
            <a:r>
              <a:rPr lang="pt-BR" sz="2400" dirty="0"/>
              <a:t> dá suporte a aplicações de rede</a:t>
            </a:r>
          </a:p>
          <a:p>
            <a:pPr lvl="1"/>
            <a:r>
              <a:rPr lang="pt-BR" sz="2000" dirty="0"/>
              <a:t>FTP, SMTP, HTTP</a:t>
            </a:r>
          </a:p>
          <a:p>
            <a:r>
              <a:rPr lang="pt-BR" sz="2400" dirty="0">
                <a:solidFill>
                  <a:srgbClr val="FF0000"/>
                </a:solidFill>
              </a:rPr>
              <a:t>transporte:</a:t>
            </a:r>
            <a:r>
              <a:rPr lang="pt-BR" sz="2400" dirty="0"/>
              <a:t> transferência de dados processo a processo</a:t>
            </a:r>
          </a:p>
          <a:p>
            <a:pPr lvl="1"/>
            <a:r>
              <a:rPr lang="pt-BR" sz="2000" dirty="0"/>
              <a:t>TCP, UDP</a:t>
            </a:r>
          </a:p>
          <a:p>
            <a:r>
              <a:rPr lang="pt-BR" sz="2400" dirty="0">
                <a:solidFill>
                  <a:srgbClr val="FF0000"/>
                </a:solidFill>
              </a:rPr>
              <a:t>rede:</a:t>
            </a:r>
            <a:r>
              <a:rPr lang="pt-BR" sz="2400" dirty="0"/>
              <a:t> repasse (encaminhamento) de </a:t>
            </a:r>
            <a:r>
              <a:rPr lang="pt-BR" sz="2400" dirty="0" err="1"/>
              <a:t>datagramas</a:t>
            </a:r>
            <a:r>
              <a:rPr lang="pt-BR" sz="2400" dirty="0"/>
              <a:t> da origem até o destino</a:t>
            </a:r>
          </a:p>
          <a:p>
            <a:pPr lvl="1"/>
            <a:r>
              <a:rPr lang="pt-BR" sz="2000" dirty="0"/>
              <a:t>IP, protocolos de roteamento </a:t>
            </a:r>
          </a:p>
          <a:p>
            <a:r>
              <a:rPr lang="pt-BR" sz="2400" dirty="0">
                <a:solidFill>
                  <a:srgbClr val="FF0000"/>
                </a:solidFill>
              </a:rPr>
              <a:t>enlace:</a:t>
            </a:r>
            <a:r>
              <a:rPr lang="pt-BR" sz="2400" dirty="0"/>
              <a:t> transferência de dados entre elementos de rede vizinhos</a:t>
            </a:r>
          </a:p>
          <a:p>
            <a:pPr lvl="1"/>
            <a:r>
              <a:rPr lang="pt-BR" sz="2000" dirty="0"/>
              <a:t>PPP, Ethernet, 802.11</a:t>
            </a:r>
          </a:p>
          <a:p>
            <a:r>
              <a:rPr lang="pt-BR" sz="2400" dirty="0">
                <a:solidFill>
                  <a:srgbClr val="FF0000"/>
                </a:solidFill>
              </a:rPr>
              <a:t>física:</a:t>
            </a:r>
            <a:r>
              <a:rPr lang="pt-BR" sz="2400" dirty="0"/>
              <a:t> bits “no fio”</a:t>
            </a:r>
          </a:p>
          <a:p>
            <a:endParaRPr lang="pt-BR" sz="2000" dirty="0"/>
          </a:p>
        </p:txBody>
      </p:sp>
      <p:grpSp>
        <p:nvGrpSpPr>
          <p:cNvPr id="40967" name="Group 5"/>
          <p:cNvGrpSpPr>
            <a:grpSpLocks/>
          </p:cNvGrpSpPr>
          <p:nvPr/>
        </p:nvGrpSpPr>
        <p:grpSpPr bwMode="auto">
          <a:xfrm>
            <a:off x="6508750" y="1828800"/>
            <a:ext cx="1898650" cy="3530600"/>
            <a:chOff x="3076" y="888"/>
            <a:chExt cx="1196" cy="2224"/>
          </a:xfrm>
        </p:grpSpPr>
        <p:sp>
          <p:nvSpPr>
            <p:cNvPr id="40968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40969" name="Text Box 7"/>
            <p:cNvSpPr txBox="1">
              <a:spLocks noChangeArrowheads="1"/>
            </p:cNvSpPr>
            <p:nvPr/>
          </p:nvSpPr>
          <p:spPr bwMode="auto">
            <a:xfrm>
              <a:off x="3145" y="949"/>
              <a:ext cx="1081" cy="2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latin typeface="Comic Sans MS" pitchFamily="66" charset="0"/>
                </a:rPr>
                <a:t>aplicação</a:t>
              </a:r>
            </a:p>
            <a:p>
              <a:pPr algn="ctr" eaLnBrk="0" hangingPunct="0"/>
              <a:endParaRPr lang="en-US">
                <a:latin typeface="Comic Sans MS" pitchFamily="66" charset="0"/>
              </a:endParaRPr>
            </a:p>
            <a:p>
              <a:pPr algn="ctr" eaLnBrk="0" hangingPunct="0"/>
              <a:r>
                <a:rPr lang="en-US">
                  <a:latin typeface="Comic Sans MS" pitchFamily="66" charset="0"/>
                </a:rPr>
                <a:t>transporte</a:t>
              </a:r>
            </a:p>
            <a:p>
              <a:pPr algn="ctr" eaLnBrk="0" hangingPunct="0"/>
              <a:endParaRPr lang="en-US">
                <a:latin typeface="Comic Sans MS" pitchFamily="66" charset="0"/>
              </a:endParaRPr>
            </a:p>
            <a:p>
              <a:pPr algn="ctr" eaLnBrk="0" hangingPunct="0"/>
              <a:r>
                <a:rPr lang="en-US">
                  <a:latin typeface="Comic Sans MS" pitchFamily="66" charset="0"/>
                </a:rPr>
                <a:t>rede</a:t>
              </a:r>
            </a:p>
            <a:p>
              <a:pPr algn="ctr" eaLnBrk="0" hangingPunct="0"/>
              <a:endParaRPr lang="en-US">
                <a:latin typeface="Comic Sans MS" pitchFamily="66" charset="0"/>
              </a:endParaRPr>
            </a:p>
            <a:p>
              <a:pPr algn="ctr" eaLnBrk="0" hangingPunct="0"/>
              <a:r>
                <a:rPr lang="en-US">
                  <a:latin typeface="Comic Sans MS" pitchFamily="66" charset="0"/>
                </a:rPr>
                <a:t>enlace</a:t>
              </a:r>
            </a:p>
            <a:p>
              <a:pPr algn="ctr" eaLnBrk="0" hangingPunct="0"/>
              <a:endParaRPr lang="en-US">
                <a:latin typeface="Comic Sans MS" pitchFamily="66" charset="0"/>
              </a:endParaRPr>
            </a:p>
            <a:p>
              <a:pPr algn="ctr" eaLnBrk="0" hangingPunct="0"/>
              <a:r>
                <a:rPr lang="en-US">
                  <a:latin typeface="Comic Sans MS" pitchFamily="66" charset="0"/>
                </a:rPr>
                <a:t>física</a:t>
              </a:r>
            </a:p>
          </p:txBody>
        </p:sp>
        <p:sp>
          <p:nvSpPr>
            <p:cNvPr id="40970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0971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0972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0973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301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9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9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198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A433D7-F8D3-4020-9822-B5EF435BD50E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41988" name="Rectangle 2"/>
          <p:cNvSpPr>
            <a:spLocks noChangeArrowheads="1"/>
          </p:cNvSpPr>
          <p:nvPr/>
        </p:nvSpPr>
        <p:spPr bwMode="auto">
          <a:xfrm>
            <a:off x="6900803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Modelo de referência ISO/OSI</a:t>
            </a:r>
          </a:p>
        </p:txBody>
      </p:sp>
      <p:sp>
        <p:nvSpPr>
          <p:cNvPr id="4199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r>
              <a:rPr lang="pt-BR" sz="2400">
                <a:solidFill>
                  <a:srgbClr val="FF0000"/>
                </a:solidFill>
              </a:rPr>
              <a:t>apresentação:</a:t>
            </a:r>
            <a:r>
              <a:rPr lang="pt-BR" sz="2400"/>
              <a:t> permite às aplicações interpretar o significado dos dados, ex., cifragem, compressão, convenções específicas de máquina</a:t>
            </a:r>
          </a:p>
          <a:p>
            <a:r>
              <a:rPr lang="pt-BR" sz="2400" i="1">
                <a:solidFill>
                  <a:srgbClr val="FF3300"/>
                </a:solidFill>
              </a:rPr>
              <a:t>sessão:</a:t>
            </a:r>
            <a:r>
              <a:rPr lang="pt-BR" sz="2400"/>
              <a:t> sincronização, verificação, recuperação da troca de dados</a:t>
            </a:r>
          </a:p>
          <a:p>
            <a:r>
              <a:rPr lang="pt-BR" sz="2400"/>
              <a:t>a pilha Internet não contém estas camadas!</a:t>
            </a:r>
          </a:p>
          <a:p>
            <a:pPr lvl="1"/>
            <a:r>
              <a:rPr lang="pt-BR"/>
              <a:t>estes serviços, </a:t>
            </a:r>
            <a:r>
              <a:rPr lang="pt-BR" i="1"/>
              <a:t>caso necessários,</a:t>
            </a:r>
            <a:r>
              <a:rPr lang="pt-BR"/>
              <a:t> devem ser implementados na aplicação</a:t>
            </a:r>
          </a:p>
          <a:p>
            <a:pPr lvl="1"/>
            <a:r>
              <a:rPr lang="pt-BR"/>
              <a:t>eles são necessários?</a:t>
            </a:r>
          </a:p>
        </p:txBody>
      </p:sp>
      <p:grpSp>
        <p:nvGrpSpPr>
          <p:cNvPr id="41991" name="Group 14"/>
          <p:cNvGrpSpPr>
            <a:grpSpLocks/>
          </p:cNvGrpSpPr>
          <p:nvPr/>
        </p:nvGrpSpPr>
        <p:grpSpPr bwMode="auto">
          <a:xfrm>
            <a:off x="6670616" y="1762125"/>
            <a:ext cx="2139950" cy="3625850"/>
            <a:chOff x="3230" y="1545"/>
            <a:chExt cx="1348" cy="2284"/>
          </a:xfrm>
        </p:grpSpPr>
        <p:sp>
          <p:nvSpPr>
            <p:cNvPr id="41992" name="Rectangle 6"/>
            <p:cNvSpPr>
              <a:spLocks noChangeArrowheads="1"/>
            </p:cNvSpPr>
            <p:nvPr/>
          </p:nvSpPr>
          <p:spPr bwMode="auto">
            <a:xfrm>
              <a:off x="3310" y="1545"/>
              <a:ext cx="1192" cy="225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41993" name="Text Box 7"/>
            <p:cNvSpPr txBox="1">
              <a:spLocks noChangeArrowheads="1"/>
            </p:cNvSpPr>
            <p:nvPr/>
          </p:nvSpPr>
          <p:spPr bwMode="auto">
            <a:xfrm>
              <a:off x="3230" y="1654"/>
              <a:ext cx="1348" cy="2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aplicação</a:t>
              </a:r>
            </a:p>
            <a:p>
              <a:pPr algn="ctr" eaLnBrk="0" hangingPunct="0">
                <a:lnSpc>
                  <a:spcPct val="70000"/>
                </a:lnSpc>
              </a:pPr>
              <a:endParaRPr lang="pt-BR">
                <a:latin typeface="Comic Sans MS" pitchFamily="66" charset="0"/>
              </a:endParaRPr>
            </a:p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apresentação</a:t>
              </a:r>
            </a:p>
            <a:p>
              <a:pPr algn="ctr" eaLnBrk="0" hangingPunct="0">
                <a:lnSpc>
                  <a:spcPct val="70000"/>
                </a:lnSpc>
              </a:pPr>
              <a:endParaRPr lang="pt-BR">
                <a:latin typeface="Comic Sans MS" pitchFamily="66" charset="0"/>
              </a:endParaRPr>
            </a:p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sessão</a:t>
              </a:r>
            </a:p>
            <a:p>
              <a:pPr algn="ctr" eaLnBrk="0" hangingPunct="0">
                <a:lnSpc>
                  <a:spcPct val="70000"/>
                </a:lnSpc>
              </a:pPr>
              <a:endParaRPr lang="pt-BR">
                <a:latin typeface="Comic Sans MS" pitchFamily="66" charset="0"/>
              </a:endParaRPr>
            </a:p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transporte</a:t>
              </a:r>
            </a:p>
            <a:p>
              <a:pPr algn="ctr" eaLnBrk="0" hangingPunct="0">
                <a:lnSpc>
                  <a:spcPct val="70000"/>
                </a:lnSpc>
              </a:pPr>
              <a:endParaRPr lang="pt-BR">
                <a:latin typeface="Comic Sans MS" pitchFamily="66" charset="0"/>
              </a:endParaRPr>
            </a:p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rede</a:t>
              </a:r>
            </a:p>
            <a:p>
              <a:pPr algn="ctr" eaLnBrk="0" hangingPunct="0">
                <a:lnSpc>
                  <a:spcPct val="70000"/>
                </a:lnSpc>
              </a:pPr>
              <a:endParaRPr lang="pt-BR">
                <a:latin typeface="Comic Sans MS" pitchFamily="66" charset="0"/>
              </a:endParaRPr>
            </a:p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enlace</a:t>
              </a:r>
            </a:p>
            <a:p>
              <a:pPr algn="ctr" eaLnBrk="0" hangingPunct="0">
                <a:lnSpc>
                  <a:spcPct val="70000"/>
                </a:lnSpc>
              </a:pPr>
              <a:endParaRPr lang="pt-BR">
                <a:latin typeface="Comic Sans MS" pitchFamily="66" charset="0"/>
              </a:endParaRPr>
            </a:p>
            <a:p>
              <a:pPr algn="ctr" eaLnBrk="0" hangingPunct="0">
                <a:lnSpc>
                  <a:spcPct val="70000"/>
                </a:lnSpc>
              </a:pPr>
              <a:r>
                <a:rPr lang="pt-BR">
                  <a:latin typeface="Comic Sans MS" pitchFamily="66" charset="0"/>
                </a:rPr>
                <a:t>física</a:t>
              </a:r>
            </a:p>
          </p:txBody>
        </p:sp>
        <p:sp>
          <p:nvSpPr>
            <p:cNvPr id="41994" name="Line 8"/>
            <p:cNvSpPr>
              <a:spLocks noChangeShapeType="1"/>
            </p:cNvSpPr>
            <p:nvPr/>
          </p:nvSpPr>
          <p:spPr bwMode="auto">
            <a:xfrm>
              <a:off x="3297" y="191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995" name="Line 9"/>
            <p:cNvSpPr>
              <a:spLocks noChangeShapeType="1"/>
            </p:cNvSpPr>
            <p:nvPr/>
          </p:nvSpPr>
          <p:spPr bwMode="auto">
            <a:xfrm>
              <a:off x="3306" y="253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996" name="Line 10"/>
            <p:cNvSpPr>
              <a:spLocks noChangeShapeType="1"/>
            </p:cNvSpPr>
            <p:nvPr/>
          </p:nvSpPr>
          <p:spPr bwMode="auto">
            <a:xfrm>
              <a:off x="3306" y="287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997" name="Line 11"/>
            <p:cNvSpPr>
              <a:spLocks noChangeShapeType="1"/>
            </p:cNvSpPr>
            <p:nvPr/>
          </p:nvSpPr>
          <p:spPr bwMode="auto">
            <a:xfrm>
              <a:off x="3307" y="351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998" name="Line 12"/>
            <p:cNvSpPr>
              <a:spLocks noChangeShapeType="1"/>
            </p:cNvSpPr>
            <p:nvPr/>
          </p:nvSpPr>
          <p:spPr bwMode="auto">
            <a:xfrm>
              <a:off x="3297" y="3209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999" name="Line 13"/>
            <p:cNvSpPr>
              <a:spLocks noChangeShapeType="1"/>
            </p:cNvSpPr>
            <p:nvPr/>
          </p:nvSpPr>
          <p:spPr bwMode="auto">
            <a:xfrm>
              <a:off x="3296" y="2245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46728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4D787-9682-45E2-9B85-4197BDFEFFAA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22944"/>
            <a:ext cx="9145406" cy="5870969"/>
          </a:xfrm>
          <a:prstGeom prst="rect">
            <a:avLst/>
          </a:prstGeom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1355437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024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A43C0-0C51-4F43-B5EA-815B25FE985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1024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0247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0248" name="Text Box 4"/>
          <p:cNvSpPr txBox="1">
            <a:spLocks noChangeArrowheads="1"/>
          </p:cNvSpPr>
          <p:nvPr/>
        </p:nvSpPr>
        <p:spPr bwMode="auto">
          <a:xfrm>
            <a:off x="758825" y="696913"/>
            <a:ext cx="11382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FF0000"/>
                </a:solidFill>
                <a:latin typeface="Comic Sans MS" pitchFamily="66" charset="0"/>
              </a:rPr>
              <a:t>mensagem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0249" name="Text Box 5"/>
          <p:cNvSpPr txBox="1">
            <a:spLocks noChangeArrowheads="1"/>
          </p:cNvSpPr>
          <p:nvPr/>
        </p:nvSpPr>
        <p:spPr bwMode="auto">
          <a:xfrm>
            <a:off x="511175" y="971550"/>
            <a:ext cx="1077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FF0000"/>
                </a:solidFill>
                <a:latin typeface="Comic Sans MS" pitchFamily="66" charset="0"/>
              </a:rPr>
              <a:t>segmento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0250" name="Text Box 6"/>
          <p:cNvSpPr txBox="1">
            <a:spLocks noChangeArrowheads="1"/>
          </p:cNvSpPr>
          <p:nvPr/>
        </p:nvSpPr>
        <p:spPr bwMode="auto">
          <a:xfrm>
            <a:off x="203200" y="1284288"/>
            <a:ext cx="1181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FF0000"/>
                </a:solidFill>
                <a:latin typeface="Comic Sans MS" pitchFamily="66" charset="0"/>
              </a:rPr>
              <a:t>datagrama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0251" name="Text Box 7"/>
          <p:cNvSpPr txBox="1">
            <a:spLocks noChangeArrowheads="1"/>
          </p:cNvSpPr>
          <p:nvPr/>
        </p:nvSpPr>
        <p:spPr bwMode="auto">
          <a:xfrm>
            <a:off x="195263" y="1617663"/>
            <a:ext cx="825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FF0000"/>
                </a:solidFill>
                <a:latin typeface="Comic Sans MS" pitchFamily="66" charset="0"/>
              </a:rPr>
              <a:t>quadro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0252" name="Text Box 8"/>
          <p:cNvSpPr txBox="1">
            <a:spLocks noChangeArrowheads="1"/>
          </p:cNvSpPr>
          <p:nvPr/>
        </p:nvSpPr>
        <p:spPr bwMode="auto">
          <a:xfrm>
            <a:off x="2613025" y="211138"/>
            <a:ext cx="1141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origem</a:t>
            </a:r>
          </a:p>
        </p:txBody>
      </p:sp>
      <p:graphicFrame>
        <p:nvGraphicFramePr>
          <p:cNvPr id="10242" name="Object 9"/>
          <p:cNvGraphicFramePr>
            <a:graphicFrameLocks noChangeAspect="1"/>
          </p:cNvGraphicFramePr>
          <p:nvPr/>
        </p:nvGraphicFramePr>
        <p:xfrm>
          <a:off x="4098925" y="12017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4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1201738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Freeform 10"/>
          <p:cNvSpPr>
            <a:spLocks/>
          </p:cNvSpPr>
          <p:nvPr/>
        </p:nvSpPr>
        <p:spPr bwMode="auto">
          <a:xfrm>
            <a:off x="3868738" y="6540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10254" name="Group 11"/>
          <p:cNvGrpSpPr>
            <a:grpSpLocks/>
          </p:cNvGrpSpPr>
          <p:nvPr/>
        </p:nvGrpSpPr>
        <p:grpSpPr bwMode="auto">
          <a:xfrm>
            <a:off x="7488238" y="2827338"/>
            <a:ext cx="976312" cy="277812"/>
            <a:chOff x="198" y="3765"/>
            <a:chExt cx="693" cy="287"/>
          </a:xfrm>
        </p:grpSpPr>
        <p:sp>
          <p:nvSpPr>
            <p:cNvPr id="10399" name="Freeform 12"/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400" name="Freeform 13"/>
            <p:cNvSpPr>
              <a:spLocks/>
            </p:cNvSpPr>
            <p:nvPr/>
          </p:nvSpPr>
          <p:spPr bwMode="auto">
            <a:xfrm>
              <a:off x="213" y="3765"/>
              <a:ext cx="658" cy="281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401" name="Freeform 14"/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0402" name="Group 15"/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0407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08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09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403" name="Group 19"/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0404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05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06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255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256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257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4081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aplicação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transporte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rede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enlace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física</a:t>
            </a:r>
          </a:p>
        </p:txBody>
      </p:sp>
      <p:sp>
        <p:nvSpPr>
          <p:cNvPr id="10259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0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1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62" name="Group 30"/>
          <p:cNvGrpSpPr>
            <a:grpSpLocks/>
          </p:cNvGrpSpPr>
          <p:nvPr/>
        </p:nvGrpSpPr>
        <p:grpSpPr bwMode="auto">
          <a:xfrm>
            <a:off x="1041400" y="1641475"/>
            <a:ext cx="1479550" cy="303213"/>
            <a:chOff x="332" y="2224"/>
            <a:chExt cx="932" cy="191"/>
          </a:xfrm>
        </p:grpSpPr>
        <p:sp>
          <p:nvSpPr>
            <p:cNvPr id="10391" name="Rectangle 31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92" name="Rectangle 32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93" name="Rectangle 33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94" name="Rectangle 34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l</a:t>
              </a:r>
            </a:p>
          </p:txBody>
        </p:sp>
        <p:sp>
          <p:nvSpPr>
            <p:cNvPr id="10395" name="Rectangle 35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96" name="Line 36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97" name="Line 37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98" name="Line 38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63" name="Group 39"/>
          <p:cNvGrpSpPr>
            <a:grpSpLocks/>
          </p:cNvGrpSpPr>
          <p:nvPr/>
        </p:nvGrpSpPr>
        <p:grpSpPr bwMode="auto">
          <a:xfrm>
            <a:off x="1309688" y="1343025"/>
            <a:ext cx="1208087" cy="303213"/>
            <a:chOff x="501" y="1990"/>
            <a:chExt cx="761" cy="191"/>
          </a:xfrm>
        </p:grpSpPr>
        <p:sp>
          <p:nvSpPr>
            <p:cNvPr id="10385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86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87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88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89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90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64" name="Group 46"/>
          <p:cNvGrpSpPr>
            <a:grpSpLocks/>
          </p:cNvGrpSpPr>
          <p:nvPr/>
        </p:nvGrpSpPr>
        <p:grpSpPr bwMode="auto">
          <a:xfrm>
            <a:off x="1612900" y="1035050"/>
            <a:ext cx="890588" cy="303213"/>
            <a:chOff x="645" y="1734"/>
            <a:chExt cx="561" cy="191"/>
          </a:xfrm>
        </p:grpSpPr>
        <p:sp>
          <p:nvSpPr>
            <p:cNvPr id="10381" name="Rectangle 47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82" name="Rectangle 48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83" name="Rectangle 49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84" name="Line 50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65" name="Group 51"/>
          <p:cNvGrpSpPr>
            <a:grpSpLocks/>
          </p:cNvGrpSpPr>
          <p:nvPr/>
        </p:nvGrpSpPr>
        <p:grpSpPr bwMode="auto">
          <a:xfrm>
            <a:off x="1819275" y="723900"/>
            <a:ext cx="679450" cy="301625"/>
            <a:chOff x="780" y="1553"/>
            <a:chExt cx="428" cy="190"/>
          </a:xfrm>
        </p:grpSpPr>
        <p:sp>
          <p:nvSpPr>
            <p:cNvPr id="10379" name="Rectangle 52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80" name="Rectangle 53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</p:grpSp>
      <p:sp>
        <p:nvSpPr>
          <p:cNvPr id="10266" name="Text Box 54"/>
          <p:cNvSpPr txBox="1">
            <a:spLocks noChangeArrowheads="1"/>
          </p:cNvSpPr>
          <p:nvPr/>
        </p:nvSpPr>
        <p:spPr bwMode="auto">
          <a:xfrm>
            <a:off x="1804988" y="4157663"/>
            <a:ext cx="1054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accent2"/>
                </a:solidFill>
                <a:latin typeface="Comic Sans MS" pitchFamily="66" charset="0"/>
              </a:rPr>
              <a:t>destino</a:t>
            </a:r>
          </a:p>
        </p:txBody>
      </p:sp>
      <p:graphicFrame>
        <p:nvGraphicFramePr>
          <p:cNvPr id="10243" name="Object 55"/>
          <p:cNvGraphicFramePr>
            <a:graphicFrameLocks noChangeAspect="1"/>
          </p:cNvGraphicFramePr>
          <p:nvPr/>
        </p:nvGraphicFramePr>
        <p:xfrm>
          <a:off x="3209925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5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0268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269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0270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1" name="Line 60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2" name="Line 61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3" name="Line 62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74" name="Group 63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10371" name="Rectangle 64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72" name="Rectangle 65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73" name="Rectangle 66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74" name="Rectangle 67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l</a:t>
              </a:r>
            </a:p>
          </p:txBody>
        </p:sp>
        <p:sp>
          <p:nvSpPr>
            <p:cNvPr id="10375" name="Rectangle 68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76" name="Line 69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77" name="Line 70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78" name="Line 71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75" name="Group 72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10365" name="Rectangle 73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66" name="Rectangle 74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67" name="Rectangle 75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68" name="Rectangle 76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69" name="Line 77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70" name="Line 78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76" name="Group 79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10361" name="Rectangle 80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62" name="Rectangle 81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63" name="Rectangle 82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64" name="Line 83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77" name="Group 84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10359" name="Rectangle 85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60" name="Rectangle 86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</p:grpSp>
      <p:grpSp>
        <p:nvGrpSpPr>
          <p:cNvPr id="10278" name="Group 87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0354" name="Rectangle 88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55" name="Rectangle 89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56" name="Line 90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7" name="Text Box 91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10000"/>
                </a:lnSpc>
              </a:pPr>
              <a:r>
                <a:rPr lang="en-US" sz="1800">
                  <a:latin typeface="Comic Sans MS" pitchFamily="66" charset="0"/>
                </a:rPr>
                <a:t>rede</a:t>
              </a:r>
            </a:p>
            <a:p>
              <a:pPr algn="ctr" eaLnBrk="0" hangingPunct="0">
                <a:lnSpc>
                  <a:spcPct val="110000"/>
                </a:lnSpc>
              </a:pPr>
              <a:r>
                <a:rPr lang="en-US" sz="1800">
                  <a:latin typeface="Comic Sans MS" pitchFamily="66" charset="0"/>
                </a:rPr>
                <a:t>enlace</a:t>
              </a:r>
            </a:p>
            <a:p>
              <a:pPr algn="ctr" eaLnBrk="0" hangingPunct="0">
                <a:lnSpc>
                  <a:spcPct val="110000"/>
                </a:lnSpc>
              </a:pPr>
              <a:r>
                <a:rPr lang="en-US" sz="1800">
                  <a:latin typeface="Comic Sans MS" pitchFamily="66" charset="0"/>
                </a:rPr>
                <a:t>física</a:t>
              </a:r>
            </a:p>
          </p:txBody>
        </p:sp>
        <p:sp>
          <p:nvSpPr>
            <p:cNvPr id="10358" name="Line 92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279" name="Group 93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0350" name="Rectangle 94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51" name="Rectangle 95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52" name="Line 96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3" name="Text Box 97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10000"/>
                </a:lnSpc>
              </a:pPr>
              <a:r>
                <a:rPr lang="en-US" sz="1800">
                  <a:latin typeface="Comic Sans MS" pitchFamily="66" charset="0"/>
                </a:rPr>
                <a:t>enlace</a:t>
              </a:r>
            </a:p>
            <a:p>
              <a:pPr algn="ctr" eaLnBrk="0" hangingPunct="0">
                <a:lnSpc>
                  <a:spcPct val="110000"/>
                </a:lnSpc>
              </a:pPr>
              <a:r>
                <a:rPr lang="en-US" sz="1800">
                  <a:latin typeface="Comic Sans MS" pitchFamily="66" charset="0"/>
                </a:rPr>
                <a:t>física</a:t>
              </a:r>
            </a:p>
          </p:txBody>
        </p:sp>
      </p:grpSp>
      <p:sp>
        <p:nvSpPr>
          <p:cNvPr id="10280" name="Freeform 98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10281" name="Group 99"/>
          <p:cNvGrpSpPr>
            <a:grpSpLocks/>
          </p:cNvGrpSpPr>
          <p:nvPr/>
        </p:nvGrpSpPr>
        <p:grpSpPr bwMode="auto">
          <a:xfrm>
            <a:off x="7581900" y="4983163"/>
            <a:ext cx="766763" cy="433387"/>
            <a:chOff x="3600" y="219"/>
            <a:chExt cx="360" cy="175"/>
          </a:xfrm>
        </p:grpSpPr>
        <p:sp>
          <p:nvSpPr>
            <p:cNvPr id="10337" name="Oval 10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38" name="Line 10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9" name="Line 10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0" name="Rectangle 10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1" name="Oval 10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grpSp>
          <p:nvGrpSpPr>
            <p:cNvPr id="10342" name="Group 10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347" name="Line 10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48" name="Line 10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49" name="Line 10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343" name="Group 10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344" name="Line 1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45" name="Line 1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46" name="Line 1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282" name="Freeform 113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83" name="Group 114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10329" name="Rectangle 11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30" name="Rectangle 11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31" name="Rectangle 11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32" name="Rectangle 11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l</a:t>
              </a:r>
            </a:p>
          </p:txBody>
        </p:sp>
        <p:sp>
          <p:nvSpPr>
            <p:cNvPr id="10333" name="Rectangle 11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34" name="Line 12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35" name="Line 12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36" name="Line 12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84" name="Group 123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10323" name="Rectangle 12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24" name="Rectangle 12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25" name="Rectangle 12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26" name="Rectangle 12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27" name="Line 12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28" name="Line 12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85" name="Group 130"/>
          <p:cNvGrpSpPr>
            <a:grpSpLocks/>
          </p:cNvGrpSpPr>
          <p:nvPr/>
        </p:nvGrpSpPr>
        <p:grpSpPr bwMode="auto">
          <a:xfrm>
            <a:off x="7035800" y="4575175"/>
            <a:ext cx="1479550" cy="303213"/>
            <a:chOff x="332" y="2224"/>
            <a:chExt cx="932" cy="191"/>
          </a:xfrm>
        </p:grpSpPr>
        <p:sp>
          <p:nvSpPr>
            <p:cNvPr id="10315" name="Rectangle 131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16" name="Rectangle 132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17" name="Rectangle 133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18" name="Rectangle 134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l</a:t>
              </a:r>
            </a:p>
          </p:txBody>
        </p:sp>
        <p:sp>
          <p:nvSpPr>
            <p:cNvPr id="10319" name="Rectangle 135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20" name="Line 136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21" name="Line 137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22" name="Line 138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86" name="Group 139"/>
          <p:cNvGrpSpPr>
            <a:grpSpLocks/>
          </p:cNvGrpSpPr>
          <p:nvPr/>
        </p:nvGrpSpPr>
        <p:grpSpPr bwMode="auto">
          <a:xfrm>
            <a:off x="7294563" y="4268788"/>
            <a:ext cx="1208087" cy="303212"/>
            <a:chOff x="501" y="1990"/>
            <a:chExt cx="761" cy="191"/>
          </a:xfrm>
        </p:grpSpPr>
        <p:sp>
          <p:nvSpPr>
            <p:cNvPr id="10309" name="Rectangle 1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10" name="Rectangle 1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11" name="Rectangle 1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12" name="Rectangle 1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13" name="Line 1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14" name="Line 1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87" name="Group 146"/>
          <p:cNvGrpSpPr>
            <a:grpSpLocks/>
          </p:cNvGrpSpPr>
          <p:nvPr/>
        </p:nvGrpSpPr>
        <p:grpSpPr bwMode="auto">
          <a:xfrm>
            <a:off x="4408488" y="2354263"/>
            <a:ext cx="1479550" cy="303212"/>
            <a:chOff x="332" y="2224"/>
            <a:chExt cx="932" cy="191"/>
          </a:xfrm>
        </p:grpSpPr>
        <p:sp>
          <p:nvSpPr>
            <p:cNvPr id="10301" name="Rectangle 14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302" name="Rectangle 14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303" name="Rectangle 14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304" name="Rectangle 15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l</a:t>
              </a:r>
            </a:p>
          </p:txBody>
        </p:sp>
        <p:sp>
          <p:nvSpPr>
            <p:cNvPr id="10305" name="Rectangle 15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306" name="Line 15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07" name="Line 15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08" name="Line 15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88" name="Group 155"/>
          <p:cNvGrpSpPr>
            <a:grpSpLocks/>
          </p:cNvGrpSpPr>
          <p:nvPr/>
        </p:nvGrpSpPr>
        <p:grpSpPr bwMode="auto">
          <a:xfrm>
            <a:off x="7250113" y="2382838"/>
            <a:ext cx="1479550" cy="303212"/>
            <a:chOff x="332" y="2224"/>
            <a:chExt cx="932" cy="191"/>
          </a:xfrm>
        </p:grpSpPr>
        <p:sp>
          <p:nvSpPr>
            <p:cNvPr id="10293" name="Rectangle 15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pt-BR"/>
            </a:p>
          </p:txBody>
        </p:sp>
        <p:sp>
          <p:nvSpPr>
            <p:cNvPr id="10294" name="Rectangle 15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t</a:t>
              </a:r>
            </a:p>
          </p:txBody>
        </p:sp>
        <p:sp>
          <p:nvSpPr>
            <p:cNvPr id="10295" name="Rectangle 15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n</a:t>
              </a:r>
            </a:p>
          </p:txBody>
        </p:sp>
        <p:sp>
          <p:nvSpPr>
            <p:cNvPr id="10296" name="Rectangle 15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H</a:t>
              </a:r>
              <a:r>
                <a:rPr lang="en-US" sz="1800" baseline="-25000">
                  <a:latin typeface="Comic Sans MS" pitchFamily="66" charset="0"/>
                </a:rPr>
                <a:t>l</a:t>
              </a:r>
            </a:p>
          </p:txBody>
        </p:sp>
        <p:sp>
          <p:nvSpPr>
            <p:cNvPr id="10297" name="Rectangle 16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>
                  <a:latin typeface="Comic Sans MS" pitchFamily="66" charset="0"/>
                </a:rPr>
                <a:t>M</a:t>
              </a:r>
              <a:endParaRPr lang="en-US" sz="1400"/>
            </a:p>
          </p:txBody>
        </p:sp>
        <p:sp>
          <p:nvSpPr>
            <p:cNvPr id="10298" name="Line 16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299" name="Line 16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300" name="Line 16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289" name="Text Box 164"/>
          <p:cNvSpPr txBox="1">
            <a:spLocks noChangeArrowheads="1"/>
          </p:cNvSpPr>
          <p:nvPr/>
        </p:nvSpPr>
        <p:spPr bwMode="auto">
          <a:xfrm>
            <a:off x="7818438" y="5437188"/>
            <a:ext cx="1143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omic Sans MS" pitchFamily="66" charset="0"/>
              </a:rPr>
              <a:t>roteador</a:t>
            </a:r>
          </a:p>
        </p:txBody>
      </p:sp>
      <p:sp>
        <p:nvSpPr>
          <p:cNvPr id="10290" name="Text Box 165"/>
          <p:cNvSpPr txBox="1">
            <a:spLocks noChangeArrowheads="1"/>
          </p:cNvSpPr>
          <p:nvPr/>
        </p:nvSpPr>
        <p:spPr bwMode="auto">
          <a:xfrm>
            <a:off x="7935913" y="3098800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omic Sans MS" pitchFamily="66" charset="0"/>
              </a:rPr>
              <a:t>switch</a:t>
            </a:r>
          </a:p>
        </p:txBody>
      </p:sp>
      <p:sp>
        <p:nvSpPr>
          <p:cNvPr id="10291" name="Rectangle 166"/>
          <p:cNvSpPr>
            <a:spLocks noGrp="1" noChangeArrowheads="1"/>
          </p:cNvSpPr>
          <p:nvPr>
            <p:ph type="title"/>
          </p:nvPr>
        </p:nvSpPr>
        <p:spPr>
          <a:xfrm>
            <a:off x="4995863" y="58738"/>
            <a:ext cx="3805237" cy="1143000"/>
          </a:xfrm>
        </p:spPr>
        <p:txBody>
          <a:bodyPr/>
          <a:lstStyle/>
          <a:p>
            <a:r>
              <a:rPr lang="pt-BR" sz="3600"/>
              <a:t>Encapsulamento</a:t>
            </a:r>
          </a:p>
        </p:txBody>
      </p:sp>
      <p:sp>
        <p:nvSpPr>
          <p:cNvPr id="10292" name="Text Box 167"/>
          <p:cNvSpPr txBox="1">
            <a:spLocks noChangeArrowheads="1"/>
          </p:cNvSpPr>
          <p:nvPr/>
        </p:nvSpPr>
        <p:spPr bwMode="auto">
          <a:xfrm>
            <a:off x="1662113" y="4583113"/>
            <a:ext cx="14081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aplicação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transporte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rede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enlace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1800">
                <a:latin typeface="Comic Sans MS" pitchFamily="66" charset="0"/>
              </a:rPr>
              <a:t>física</a:t>
            </a:r>
          </a:p>
        </p:txBody>
      </p:sp>
    </p:spTree>
    <p:extLst>
      <p:ext uri="{BB962C8B-B14F-4D97-AF65-F5344CB8AC3E}">
        <p14:creationId xmlns:p14="http://schemas.microsoft.com/office/powerpoint/2010/main" val="2897959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 do Capítulo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1.1 O Que </a:t>
            </a:r>
            <a:r>
              <a:rPr lang="pt-BR" sz="2400" i="1" dirty="0"/>
              <a:t>é</a:t>
            </a:r>
            <a:r>
              <a:rPr lang="pt-BR" sz="2400" dirty="0"/>
              <a:t> a Internet?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1.2 A Borda (Periferia) da Internet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1.3 O Núcleo da Rede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1.4 Atraso, perda e vazão em redes de comutação de pacotes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1.5 Camadas de protocolos e seus modelos de serviços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>
                <a:solidFill>
                  <a:srgbClr val="FF0000"/>
                </a:solidFill>
              </a:rPr>
              <a:t>1.6 Redes sob ameaça</a:t>
            </a:r>
          </a:p>
          <a:p>
            <a:pPr marL="533400" indent="-533400">
              <a:buFont typeface="ZapfDingbats" pitchFamily="82" charset="0"/>
              <a:buNone/>
            </a:pPr>
            <a:r>
              <a:rPr lang="pt-BR" sz="2400" dirty="0"/>
              <a:t>1.7 História das redes de computadores e da Internet</a:t>
            </a:r>
          </a:p>
        </p:txBody>
      </p:sp>
      <p:sp>
        <p:nvSpPr>
          <p:cNvPr id="5427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CA228E-D66C-44FC-8DC2-2E0456165C0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4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403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F07AF-403A-4D23-94D9-9D3A68EB791C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Segurança de Redes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65250"/>
            <a:ext cx="8097838" cy="5119688"/>
          </a:xfrm>
        </p:spPr>
        <p:txBody>
          <a:bodyPr/>
          <a:lstStyle/>
          <a:p>
            <a:r>
              <a:rPr lang="pt-BR" sz="2400" dirty="0">
                <a:solidFill>
                  <a:srgbClr val="FF0000"/>
                </a:solidFill>
              </a:rPr>
              <a:t>O campo de segurança de redes lida com:</a:t>
            </a:r>
          </a:p>
          <a:p>
            <a:pPr lvl="1"/>
            <a:r>
              <a:rPr lang="pt-BR" sz="2000" dirty="0"/>
              <a:t>como os vilões podem atacar as redes</a:t>
            </a:r>
          </a:p>
          <a:p>
            <a:pPr lvl="1"/>
            <a:r>
              <a:rPr lang="pt-BR" sz="2000" dirty="0"/>
              <a:t>como podemos defender as redes contra ataques</a:t>
            </a:r>
          </a:p>
          <a:p>
            <a:pPr lvl="1"/>
            <a:r>
              <a:rPr lang="pt-BR" sz="2000" dirty="0"/>
              <a:t>como projetar arquiteturas que sejam imunes a ataques</a:t>
            </a:r>
          </a:p>
          <a:p>
            <a:pPr lvl="1"/>
            <a:endParaRPr lang="pt-BR" sz="2000" dirty="0"/>
          </a:p>
          <a:p>
            <a:r>
              <a:rPr lang="pt-BR" sz="2400" dirty="0">
                <a:solidFill>
                  <a:srgbClr val="FF0000"/>
                </a:solidFill>
              </a:rPr>
              <a:t>A Internet não foi projetada inicialmente com (muita) segurança em mente </a:t>
            </a:r>
          </a:p>
          <a:p>
            <a:pPr lvl="1"/>
            <a:r>
              <a:rPr lang="pt-BR" sz="2000" i="1" dirty="0"/>
              <a:t>visão original:</a:t>
            </a:r>
            <a:r>
              <a:rPr lang="pt-BR" sz="2000" dirty="0"/>
              <a:t> “um grupo de usuários mutuamente confiáveis conectados a uma rede transparente </a:t>
            </a:r>
            <a:r>
              <a:rPr lang="pt-BR" sz="2000" dirty="0">
                <a:sym typeface="Wingdings" pitchFamily="2" charset="2"/>
              </a:rPr>
              <a:t></a:t>
            </a:r>
            <a:endParaRPr lang="pt-BR" sz="2000" dirty="0"/>
          </a:p>
          <a:p>
            <a:pPr lvl="1"/>
            <a:r>
              <a:rPr lang="pt-BR" sz="2000" dirty="0"/>
              <a:t>Projetistas dos protocolos Internet estão “correndo atrás do prejuízo”</a:t>
            </a:r>
          </a:p>
          <a:p>
            <a:pPr lvl="1"/>
            <a:r>
              <a:rPr lang="pt-BR" sz="2000" dirty="0"/>
              <a:t>Considerações sobre segurança em todas as camadas!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4534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505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82EB10-055C-4553-ADC1-8B84DAD0F3B3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3713" cy="1143000"/>
          </a:xfrm>
        </p:spPr>
        <p:txBody>
          <a:bodyPr/>
          <a:lstStyle/>
          <a:p>
            <a:r>
              <a:rPr lang="pt-BR" sz="3600" dirty="0"/>
              <a:t>Os vilões podem colocar </a:t>
            </a:r>
            <a:r>
              <a:rPr lang="pt-BR" sz="3600" i="1" dirty="0" err="1"/>
              <a:t>malware</a:t>
            </a:r>
            <a:r>
              <a:rPr lang="pt-BR" sz="3600" dirty="0"/>
              <a:t> no seu hospedeiro através da Internet</a:t>
            </a:r>
          </a:p>
        </p:txBody>
      </p:sp>
      <p:sp>
        <p:nvSpPr>
          <p:cNvPr id="4506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4675" y="1489075"/>
            <a:ext cx="7710488" cy="4772025"/>
          </a:xfrm>
        </p:spPr>
        <p:txBody>
          <a:bodyPr/>
          <a:lstStyle/>
          <a:p>
            <a:r>
              <a:rPr lang="pt-BR" sz="2400" dirty="0"/>
              <a:t>O </a:t>
            </a:r>
            <a:r>
              <a:rPr lang="pt-BR" sz="2400" i="1" dirty="0" err="1"/>
              <a:t>Malware</a:t>
            </a:r>
            <a:r>
              <a:rPr lang="pt-BR" sz="2400" dirty="0"/>
              <a:t> pode entrar nos hospedeiros através de:</a:t>
            </a:r>
          </a:p>
          <a:p>
            <a:pPr lvl="1"/>
            <a:r>
              <a:rPr lang="pt-BR" sz="2000" dirty="0">
                <a:solidFill>
                  <a:schemeClr val="accent2"/>
                </a:solidFill>
              </a:rPr>
              <a:t>vírus</a:t>
            </a:r>
            <a:r>
              <a:rPr lang="pt-BR" sz="2000" dirty="0"/>
              <a:t>: infecção </a:t>
            </a:r>
            <a:r>
              <a:rPr lang="pt-BR" sz="2000" dirty="0" err="1"/>
              <a:t>autoreplicante</a:t>
            </a:r>
            <a:r>
              <a:rPr lang="pt-BR" sz="2000" dirty="0"/>
              <a:t> através da recepção/ execução de um objeto (ex., anexo de e-mail) </a:t>
            </a:r>
          </a:p>
          <a:p>
            <a:pPr lvl="1"/>
            <a:r>
              <a:rPr lang="pt-BR" sz="2000" dirty="0" err="1">
                <a:solidFill>
                  <a:schemeClr val="accent2"/>
                </a:solidFill>
              </a:rPr>
              <a:t>Worms</a:t>
            </a:r>
            <a:r>
              <a:rPr lang="pt-BR" sz="2000" dirty="0"/>
              <a:t>: infecção </a:t>
            </a:r>
            <a:r>
              <a:rPr lang="pt-BR" sz="2000" dirty="0" err="1"/>
              <a:t>autoreplicante</a:t>
            </a:r>
            <a:r>
              <a:rPr lang="pt-BR" sz="2000" dirty="0"/>
              <a:t> através da recepção passiva de um objeto que se </a:t>
            </a:r>
            <a:r>
              <a:rPr lang="pt-BR" sz="2000" dirty="0" err="1"/>
              <a:t>autoexecuta</a:t>
            </a:r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r>
              <a:rPr lang="pt-BR" sz="2400" i="1" dirty="0">
                <a:solidFill>
                  <a:schemeClr val="accent2"/>
                </a:solidFill>
              </a:rPr>
              <a:t>Spyware</a:t>
            </a:r>
            <a:r>
              <a:rPr lang="pt-BR" sz="2400" dirty="0">
                <a:solidFill>
                  <a:schemeClr val="accent2"/>
                </a:solidFill>
              </a:rPr>
              <a:t> </a:t>
            </a:r>
            <a:r>
              <a:rPr lang="pt-BR" sz="2400" dirty="0"/>
              <a:t>pode registrar teclas digitadas, sítios web visitados, carregar informações para sítio de coleta.</a:t>
            </a:r>
          </a:p>
          <a:p>
            <a:endParaRPr lang="pt-BR" sz="2400" dirty="0"/>
          </a:p>
          <a:p>
            <a:r>
              <a:rPr lang="pt-BR" sz="2400" dirty="0"/>
              <a:t>Hospedeiro infectado podem ser incluídos numa </a:t>
            </a:r>
            <a:r>
              <a:rPr lang="pt-BR" sz="2400" i="1" dirty="0" err="1">
                <a:solidFill>
                  <a:schemeClr val="accent2"/>
                </a:solidFill>
              </a:rPr>
              <a:t>botnet</a:t>
            </a:r>
            <a:r>
              <a:rPr lang="pt-BR" sz="2400" dirty="0"/>
              <a:t>, usada para gerar spams e ataques </a:t>
            </a:r>
            <a:r>
              <a:rPr lang="pt-BR" sz="2400" dirty="0" err="1"/>
              <a:t>DDoS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1481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1: Introdução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1280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01B6A4-8712-4341-BA93-FE6E9F3D5039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11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Ataque a servidores e à infra-estrutura da rede</a:t>
            </a:r>
          </a:p>
        </p:txBody>
      </p:sp>
      <p:sp>
        <p:nvSpPr>
          <p:cNvPr id="112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584325"/>
            <a:ext cx="8132763" cy="11715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400" i="1" dirty="0">
                <a:solidFill>
                  <a:srgbClr val="FF0000"/>
                </a:solidFill>
              </a:rPr>
              <a:t>Negação de serviço (</a:t>
            </a:r>
            <a:r>
              <a:rPr lang="pt-BR" sz="2400" i="1" dirty="0" err="1">
                <a:solidFill>
                  <a:srgbClr val="FF0000"/>
                </a:solidFill>
              </a:rPr>
              <a:t>DoS</a:t>
            </a:r>
            <a:r>
              <a:rPr lang="pt-BR" sz="2400" i="1" dirty="0">
                <a:solidFill>
                  <a:srgbClr val="FF0000"/>
                </a:solidFill>
              </a:rPr>
              <a:t>): </a:t>
            </a:r>
            <a:r>
              <a:rPr lang="pt-BR" sz="2400" dirty="0"/>
              <a:t>atacantes deixam os recursos (servidor, banda) indisponíveis para o tráfego legítimo sobrecarregando o recurso com tráfego falso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287338" y="30591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AutoNum type="arabicPeriod"/>
            </a:pPr>
            <a:r>
              <a:rPr lang="pt-BR">
                <a:latin typeface="Comic Sans MS" pitchFamily="66" charset="0"/>
              </a:rPr>
              <a:t>seleciona o alvo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247650" y="35782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AutoNum type="arabicPeriod" startAt="2"/>
            </a:pPr>
            <a:r>
              <a:rPr lang="pt-BR">
                <a:latin typeface="Comic Sans MS" pitchFamily="66" charset="0"/>
              </a:rPr>
              <a:t>Invade hospedeiros na rede (vide botnet) </a:t>
            </a: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261938" y="4568825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AutoNum type="arabicPeriod" startAt="3"/>
            </a:pPr>
            <a:r>
              <a:rPr lang="pt-BR">
                <a:latin typeface="Comic Sans MS" pitchFamily="66" charset="0"/>
              </a:rPr>
              <a:t>envia pacotes para o alvo a partir de hospedeiros invadidos</a:t>
            </a:r>
          </a:p>
        </p:txBody>
      </p:sp>
      <p:grpSp>
        <p:nvGrpSpPr>
          <p:cNvPr id="11286" name="Group 74"/>
          <p:cNvGrpSpPr>
            <a:grpSpLocks/>
          </p:cNvGrpSpPr>
          <p:nvPr/>
        </p:nvGrpSpPr>
        <p:grpSpPr bwMode="auto">
          <a:xfrm>
            <a:off x="4519613" y="2995613"/>
            <a:ext cx="3641725" cy="3559175"/>
            <a:chOff x="2820" y="1549"/>
            <a:chExt cx="2294" cy="2242"/>
          </a:xfrm>
        </p:grpSpPr>
        <p:grpSp>
          <p:nvGrpSpPr>
            <p:cNvPr id="11287" name="Group 20"/>
            <p:cNvGrpSpPr>
              <a:grpSpLocks/>
            </p:cNvGrpSpPr>
            <p:nvPr/>
          </p:nvGrpSpPr>
          <p:grpSpPr bwMode="auto">
            <a:xfrm>
              <a:off x="4029" y="2155"/>
              <a:ext cx="233" cy="530"/>
              <a:chOff x="5086" y="1108"/>
              <a:chExt cx="198" cy="417"/>
            </a:xfrm>
          </p:grpSpPr>
          <p:sp>
            <p:nvSpPr>
              <p:cNvPr id="11310" name="AutoShape 8"/>
              <p:cNvSpPr>
                <a:spLocks noChangeArrowheads="1"/>
              </p:cNvSpPr>
              <p:nvPr/>
            </p:nvSpPr>
            <p:spPr bwMode="auto">
              <a:xfrm>
                <a:off x="5086" y="1428"/>
                <a:ext cx="198" cy="97"/>
              </a:xfrm>
              <a:prstGeom prst="parallelogram">
                <a:avLst>
                  <a:gd name="adj" fmla="val 78635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11311" name="Rectangle 9"/>
              <p:cNvSpPr>
                <a:spLocks noChangeArrowheads="1"/>
              </p:cNvSpPr>
              <p:nvPr/>
            </p:nvSpPr>
            <p:spPr bwMode="auto">
              <a:xfrm>
                <a:off x="5186" y="1111"/>
                <a:ext cx="91" cy="320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11312" name="Rectangle 10"/>
              <p:cNvSpPr>
                <a:spLocks noChangeArrowheads="1"/>
              </p:cNvSpPr>
              <p:nvPr/>
            </p:nvSpPr>
            <p:spPr bwMode="auto">
              <a:xfrm>
                <a:off x="5087" y="1202"/>
                <a:ext cx="126" cy="320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11313" name="AutoShape 11"/>
              <p:cNvSpPr>
                <a:spLocks noChangeArrowheads="1"/>
              </p:cNvSpPr>
              <p:nvPr/>
            </p:nvSpPr>
            <p:spPr bwMode="auto">
              <a:xfrm>
                <a:off x="5086" y="1108"/>
                <a:ext cx="198" cy="97"/>
              </a:xfrm>
              <a:prstGeom prst="parallelogram">
                <a:avLst>
                  <a:gd name="adj" fmla="val 78635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11314" name="Line 12"/>
              <p:cNvSpPr>
                <a:spLocks noChangeShapeType="1"/>
              </p:cNvSpPr>
              <p:nvPr/>
            </p:nvSpPr>
            <p:spPr bwMode="auto">
              <a:xfrm>
                <a:off x="5284" y="1115"/>
                <a:ext cx="0" cy="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315" name="Line 13"/>
              <p:cNvSpPr>
                <a:spLocks noChangeShapeType="1"/>
              </p:cNvSpPr>
              <p:nvPr/>
            </p:nvSpPr>
            <p:spPr bwMode="auto">
              <a:xfrm flipH="1">
                <a:off x="5213" y="1428"/>
                <a:ext cx="71" cy="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316" name="Rectangle 14"/>
              <p:cNvSpPr>
                <a:spLocks noChangeArrowheads="1"/>
              </p:cNvSpPr>
              <p:nvPr/>
            </p:nvSpPr>
            <p:spPr bwMode="auto">
              <a:xfrm>
                <a:off x="5104" y="1244"/>
                <a:ext cx="82" cy="18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  <p:sp>
            <p:nvSpPr>
              <p:cNvPr id="11317" name="Rectangle 15"/>
              <p:cNvSpPr>
                <a:spLocks noChangeArrowheads="1"/>
              </p:cNvSpPr>
              <p:nvPr/>
            </p:nvSpPr>
            <p:spPr bwMode="auto">
              <a:xfrm>
                <a:off x="5115" y="1300"/>
                <a:ext cx="63" cy="6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pt-BR"/>
              </a:p>
            </p:txBody>
          </p:sp>
        </p:grpSp>
        <p:graphicFrame>
          <p:nvGraphicFramePr>
            <p:cNvPr id="11266" name="Object 2"/>
            <p:cNvGraphicFramePr>
              <a:graphicFrameLocks noChangeAspect="1"/>
            </p:cNvGraphicFramePr>
            <p:nvPr/>
          </p:nvGraphicFramePr>
          <p:xfrm>
            <a:off x="4513" y="1549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24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549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8" name="Text Box 21"/>
            <p:cNvSpPr txBox="1">
              <a:spLocks noChangeArrowheads="1"/>
            </p:cNvSpPr>
            <p:nvPr/>
          </p:nvSpPr>
          <p:spPr bwMode="auto">
            <a:xfrm>
              <a:off x="3895" y="2707"/>
              <a:ext cx="40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Comic Sans MS" pitchFamily="66" charset="0"/>
                </a:rPr>
                <a:t>alvo</a:t>
              </a:r>
            </a:p>
          </p:txBody>
        </p:sp>
        <p:graphicFrame>
          <p:nvGraphicFramePr>
            <p:cNvPr id="11267" name="Object 3"/>
            <p:cNvGraphicFramePr>
              <a:graphicFrameLocks noChangeAspect="1"/>
            </p:cNvGraphicFramePr>
            <p:nvPr/>
          </p:nvGraphicFramePr>
          <p:xfrm>
            <a:off x="3894" y="1633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25" name="Clip" r:id="rId5" imgW="1305000" imgH="1085760" progId="">
                    <p:embed/>
                  </p:oleObj>
                </mc:Choice>
                <mc:Fallback>
                  <p:oleObj name="Clip" r:id="rId5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4" y="1633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8" name="Object 4"/>
            <p:cNvGraphicFramePr>
              <a:graphicFrameLocks noChangeAspect="1"/>
            </p:cNvGraphicFramePr>
            <p:nvPr/>
          </p:nvGraphicFramePr>
          <p:xfrm>
            <a:off x="3274" y="1651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26" name="Clip" r:id="rId6" imgW="1305000" imgH="1085760" progId="">
                    <p:embed/>
                  </p:oleObj>
                </mc:Choice>
                <mc:Fallback>
                  <p:oleObj name="Clip" r:id="rId6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4" y="1651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9" name="Object 5"/>
            <p:cNvGraphicFramePr>
              <a:graphicFrameLocks noChangeAspect="1"/>
            </p:cNvGraphicFramePr>
            <p:nvPr/>
          </p:nvGraphicFramePr>
          <p:xfrm>
            <a:off x="3553" y="2069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27" name="Clip" r:id="rId7" imgW="1305000" imgH="1085760" progId="">
                    <p:embed/>
                  </p:oleObj>
                </mc:Choice>
                <mc:Fallback>
                  <p:oleObj name="Clip" r:id="rId7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2069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0" name="Object 6"/>
            <p:cNvGraphicFramePr>
              <a:graphicFrameLocks noChangeAspect="1"/>
            </p:cNvGraphicFramePr>
            <p:nvPr/>
          </p:nvGraphicFramePr>
          <p:xfrm>
            <a:off x="4679" y="2070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28" name="Clip" r:id="rId8" imgW="1305000" imgH="1085760" progId="">
                    <p:embed/>
                  </p:oleObj>
                </mc:Choice>
                <mc:Fallback>
                  <p:oleObj name="Clip" r:id="rId8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2070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7"/>
            <p:cNvGraphicFramePr>
              <a:graphicFrameLocks noChangeAspect="1"/>
            </p:cNvGraphicFramePr>
            <p:nvPr/>
          </p:nvGraphicFramePr>
          <p:xfrm>
            <a:off x="4733" y="3029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29"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3029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2" name="Object 8"/>
            <p:cNvGraphicFramePr>
              <a:graphicFrameLocks noChangeAspect="1"/>
            </p:cNvGraphicFramePr>
            <p:nvPr/>
          </p:nvGraphicFramePr>
          <p:xfrm>
            <a:off x="2820" y="209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0" name="Clip" r:id="rId10" imgW="1305000" imgH="1085760" progId="">
                    <p:embed/>
                  </p:oleObj>
                </mc:Choice>
                <mc:Fallback>
                  <p:oleObj name="Clip" r:id="rId10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0" y="2096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3" name="Object 9"/>
            <p:cNvGraphicFramePr>
              <a:graphicFrameLocks noChangeAspect="1"/>
            </p:cNvGraphicFramePr>
            <p:nvPr/>
          </p:nvGraphicFramePr>
          <p:xfrm>
            <a:off x="3230" y="2558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1" name="Clip" r:id="rId11" imgW="1305000" imgH="1085760" progId="">
                    <p:embed/>
                  </p:oleObj>
                </mc:Choice>
                <mc:Fallback>
                  <p:oleObj name="Clip" r:id="rId11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2558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4" name="Object 10"/>
            <p:cNvGraphicFramePr>
              <a:graphicFrameLocks noChangeAspect="1"/>
            </p:cNvGraphicFramePr>
            <p:nvPr/>
          </p:nvGraphicFramePr>
          <p:xfrm>
            <a:off x="3545" y="2951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2"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5" y="2951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5" name="Object 11"/>
            <p:cNvGraphicFramePr>
              <a:graphicFrameLocks noChangeAspect="1"/>
            </p:cNvGraphicFramePr>
            <p:nvPr/>
          </p:nvGraphicFramePr>
          <p:xfrm>
            <a:off x="4713" y="250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3" name="Clip" r:id="rId13" imgW="1305000" imgH="1085760" progId="">
                    <p:embed/>
                  </p:oleObj>
                </mc:Choice>
                <mc:Fallback>
                  <p:oleObj name="Clip" r:id="rId13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2506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6" name="Object 12"/>
            <p:cNvGraphicFramePr>
              <a:graphicFrameLocks noChangeAspect="1"/>
            </p:cNvGraphicFramePr>
            <p:nvPr/>
          </p:nvGraphicFramePr>
          <p:xfrm>
            <a:off x="4113" y="319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4" name="Clip" r:id="rId14" imgW="1305000" imgH="1085760" progId="">
                    <p:embed/>
                  </p:oleObj>
                </mc:Choice>
                <mc:Fallback>
                  <p:oleObj name="Clip" r:id="rId14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3" y="3196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7" name="Object 13"/>
            <p:cNvGraphicFramePr>
              <a:graphicFrameLocks noChangeAspect="1"/>
            </p:cNvGraphicFramePr>
            <p:nvPr/>
          </p:nvGraphicFramePr>
          <p:xfrm>
            <a:off x="3719" y="3457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5" name="Clip" r:id="rId15" imgW="1305000" imgH="1085760" progId="">
                    <p:embed/>
                  </p:oleObj>
                </mc:Choice>
                <mc:Fallback>
                  <p:oleObj name="Clip" r:id="rId15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9" y="3457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8" name="Object 14"/>
            <p:cNvGraphicFramePr>
              <a:graphicFrameLocks noChangeAspect="1"/>
            </p:cNvGraphicFramePr>
            <p:nvPr/>
          </p:nvGraphicFramePr>
          <p:xfrm>
            <a:off x="2951" y="312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6" name="Clip" r:id="rId16" imgW="1305000" imgH="1085760" progId="">
                    <p:embed/>
                  </p:oleObj>
                </mc:Choice>
                <mc:Fallback>
                  <p:oleObj name="Clip" r:id="rId16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3126"/>
                          <a:ext cx="34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289" name="Picture 7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940" y="166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0" name="Picture 54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294" y="166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1" name="Picture 5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893" y="21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2" name="Picture 56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243" y="254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3" name="Picture 57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593" y="29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4" name="Picture 5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760" y="343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5" name="Picture 59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817" y="305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6" name="Picture 60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731" y="208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7" name="Picture 61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987" y="3141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1298" name="Picture 62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525" y="157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sp>
          <p:nvSpPr>
            <p:cNvPr id="11299" name="Line 63"/>
            <p:cNvSpPr>
              <a:spLocks noChangeShapeType="1"/>
            </p:cNvSpPr>
            <p:nvPr/>
          </p:nvSpPr>
          <p:spPr bwMode="auto">
            <a:xfrm flipV="1">
              <a:off x="3570" y="2487"/>
              <a:ext cx="436" cy="16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0" name="Line 64"/>
            <p:cNvSpPr>
              <a:spLocks noChangeShapeType="1"/>
            </p:cNvSpPr>
            <p:nvPr/>
          </p:nvSpPr>
          <p:spPr bwMode="auto">
            <a:xfrm flipV="1">
              <a:off x="3823" y="2696"/>
              <a:ext cx="226" cy="32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1" name="Line 65"/>
            <p:cNvSpPr>
              <a:spLocks noChangeShapeType="1"/>
            </p:cNvSpPr>
            <p:nvPr/>
          </p:nvSpPr>
          <p:spPr bwMode="auto">
            <a:xfrm flipH="1" flipV="1">
              <a:off x="4267" y="2643"/>
              <a:ext cx="595" cy="45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2" name="Line 66"/>
            <p:cNvSpPr>
              <a:spLocks noChangeShapeType="1"/>
            </p:cNvSpPr>
            <p:nvPr/>
          </p:nvSpPr>
          <p:spPr bwMode="auto">
            <a:xfrm>
              <a:off x="4145" y="1781"/>
              <a:ext cx="16" cy="4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3" name="Line 67"/>
            <p:cNvSpPr>
              <a:spLocks noChangeShapeType="1"/>
            </p:cNvSpPr>
            <p:nvPr/>
          </p:nvSpPr>
          <p:spPr bwMode="auto">
            <a:xfrm flipH="1">
              <a:off x="4239" y="2237"/>
              <a:ext cx="473" cy="181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4" name="Line 68"/>
            <p:cNvSpPr>
              <a:spLocks noChangeShapeType="1"/>
            </p:cNvSpPr>
            <p:nvPr/>
          </p:nvSpPr>
          <p:spPr bwMode="auto">
            <a:xfrm>
              <a:off x="3148" y="2309"/>
              <a:ext cx="879" cy="111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5" name="Line 69"/>
            <p:cNvSpPr>
              <a:spLocks noChangeShapeType="1"/>
            </p:cNvSpPr>
            <p:nvPr/>
          </p:nvSpPr>
          <p:spPr bwMode="auto">
            <a:xfrm flipV="1">
              <a:off x="3209" y="2588"/>
              <a:ext cx="800" cy="649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6" name="Line 70"/>
            <p:cNvSpPr>
              <a:spLocks noChangeShapeType="1"/>
            </p:cNvSpPr>
            <p:nvPr/>
          </p:nvSpPr>
          <p:spPr bwMode="auto">
            <a:xfrm flipH="1">
              <a:off x="4262" y="1849"/>
              <a:ext cx="352" cy="39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7" name="Line 71"/>
            <p:cNvSpPr>
              <a:spLocks noChangeShapeType="1"/>
            </p:cNvSpPr>
            <p:nvPr/>
          </p:nvSpPr>
          <p:spPr bwMode="auto">
            <a:xfrm flipV="1">
              <a:off x="3904" y="2808"/>
              <a:ext cx="198" cy="65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8" name="Line 72"/>
            <p:cNvSpPr>
              <a:spLocks noChangeShapeType="1"/>
            </p:cNvSpPr>
            <p:nvPr/>
          </p:nvSpPr>
          <p:spPr bwMode="auto">
            <a:xfrm>
              <a:off x="3572" y="1964"/>
              <a:ext cx="416" cy="25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309" name="Line 73"/>
            <p:cNvSpPr>
              <a:spLocks noChangeShapeType="1"/>
            </p:cNvSpPr>
            <p:nvPr/>
          </p:nvSpPr>
          <p:spPr bwMode="auto">
            <a:xfrm flipH="1" flipV="1">
              <a:off x="4319" y="2514"/>
              <a:ext cx="419" cy="1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031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theme/theme1.xml><?xml version="1.0" encoding="utf-8"?>
<a:theme xmlns:a="http://schemas.openxmlformats.org/drawingml/2006/main" name="Estrutura padrão">
  <a:themeElements>
    <a:clrScheme name="Estrutura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9375</TotalTime>
  <Words>6640</Words>
  <Application>Microsoft Macintosh PowerPoint</Application>
  <PresentationFormat>Apresentação na tela (4:3)</PresentationFormat>
  <Paragraphs>1807</Paragraphs>
  <Slides>123</Slides>
  <Notes>79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123</vt:i4>
      </vt:variant>
    </vt:vector>
  </HeadingPairs>
  <TitlesOfParts>
    <vt:vector size="139" baseType="lpstr">
      <vt:lpstr>Calibri</vt:lpstr>
      <vt:lpstr>Comic Sans MS</vt:lpstr>
      <vt:lpstr>Courier</vt:lpstr>
      <vt:lpstr>Gill Sans MT</vt:lpstr>
      <vt:lpstr>Monotype Sorts</vt:lpstr>
      <vt:lpstr>ＭＳ Ｐゴシック</vt:lpstr>
      <vt:lpstr>Symbol</vt:lpstr>
      <vt:lpstr>Times New Roman</vt:lpstr>
      <vt:lpstr>Trebuchet MS</vt:lpstr>
      <vt:lpstr>Verdana</vt:lpstr>
      <vt:lpstr>Wingdings</vt:lpstr>
      <vt:lpstr>ZapfDingbats</vt:lpstr>
      <vt:lpstr>Arial</vt:lpstr>
      <vt:lpstr>Estrutura padrão</vt:lpstr>
      <vt:lpstr>Clip</vt:lpstr>
      <vt:lpstr>ClipArt</vt:lpstr>
      <vt:lpstr>Redes de Computadores e a Internet</vt:lpstr>
      <vt:lpstr>Livro-Texto:</vt:lpstr>
      <vt:lpstr>Conteúdo</vt:lpstr>
      <vt:lpstr>Capítulo I: Introdução</vt:lpstr>
      <vt:lpstr>Roteiro do Capítulo 1</vt:lpstr>
      <vt:lpstr>O que é a Internet: visão dos componentes</vt:lpstr>
      <vt:lpstr>Aparelhos internet interessantes</vt:lpstr>
      <vt:lpstr>Aplicações Populares</vt:lpstr>
      <vt:lpstr>O que é a Internet: visão dos componentes</vt:lpstr>
      <vt:lpstr>O que é a Internet: visão dos serviços</vt:lpstr>
      <vt:lpstr>Redes de Sensores e Internet das Coisas (IoT)</vt:lpstr>
      <vt:lpstr>Redes Veiculares</vt:lpstr>
      <vt:lpstr>O que é um protocolo?</vt:lpstr>
      <vt:lpstr>O que é um protocolo?</vt:lpstr>
      <vt:lpstr>Roteiro do Capítulo 1</vt:lpstr>
      <vt:lpstr>Uma olhada mais de perto na estrutura da rede:</vt:lpstr>
      <vt:lpstr>Redes de acesso e meios físicos</vt:lpstr>
      <vt:lpstr>O quão rápido é rápido?</vt:lpstr>
      <vt:lpstr>Acesso discado (alguém ainda usa?)</vt:lpstr>
      <vt:lpstr>Decomposição de um sinal binário em  suas harmônicas.</vt:lpstr>
      <vt:lpstr>Modems</vt:lpstr>
      <vt:lpstr>Modulação</vt:lpstr>
      <vt:lpstr>Modulação</vt:lpstr>
      <vt:lpstr>Modems</vt:lpstr>
      <vt:lpstr>Rede de acesso: DSL (Digital Subscriber Line)</vt:lpstr>
      <vt:lpstr>ADSL: Espectro de frequências</vt:lpstr>
      <vt:lpstr>Redes de Acesso: Tv a cabo</vt:lpstr>
      <vt:lpstr>Redes de Acesso: Tv a cabo</vt:lpstr>
      <vt:lpstr>Redes de acesso: rede doméstica</vt:lpstr>
      <vt:lpstr>Redes de acesso corporativas (Ethernet)</vt:lpstr>
      <vt:lpstr>Redes de acesso sem fio (wireless)</vt:lpstr>
      <vt:lpstr>WiMAX</vt:lpstr>
      <vt:lpstr>Hospedeiro: envia pacotes de dados</vt:lpstr>
      <vt:lpstr>Meios Físicos</vt:lpstr>
      <vt:lpstr>Meios físicos: cabo coaxial, fibra</vt:lpstr>
      <vt:lpstr>Apresentação do PowerPoint</vt:lpstr>
      <vt:lpstr>Eletronet</vt:lpstr>
      <vt:lpstr>Meios físicos: rádio</vt:lpstr>
      <vt:lpstr>Meios Físicos: Satélites de Baixa Órbita - Iridium</vt:lpstr>
      <vt:lpstr>Fogueira espacial</vt:lpstr>
      <vt:lpstr>Lei da Largura de Banda de Edholm</vt:lpstr>
      <vt:lpstr>Roteiro do Capítulo 1</vt:lpstr>
      <vt:lpstr>O Núcleo da Rede</vt:lpstr>
      <vt:lpstr>Comutação de pacotes: armazena e repassa</vt:lpstr>
      <vt:lpstr>Comutação de pacotes: atraso de enfileiramento, perdas</vt:lpstr>
      <vt:lpstr>Duas funções chave do núcleo da rede</vt:lpstr>
      <vt:lpstr>Alternativa: comutação de circuitos</vt:lpstr>
      <vt:lpstr>Núcleo da Rede: Comutação de Circuitos</vt:lpstr>
      <vt:lpstr>Apresentação do PowerPoint</vt:lpstr>
      <vt:lpstr>Comutadores eletromecânicos</vt:lpstr>
      <vt:lpstr>Comutação de Circuitos: FDM e TDM</vt:lpstr>
      <vt:lpstr>Alocação de Faixas de Frequência no Brasil (www.anatel.gov.br)</vt:lpstr>
      <vt:lpstr>A Portadora T1</vt:lpstr>
      <vt:lpstr>Multiplexação de Canais T1</vt:lpstr>
      <vt:lpstr>Hierarquias Digitais Plesiócronas (PDH)</vt:lpstr>
      <vt:lpstr>SONET/SDH</vt:lpstr>
      <vt:lpstr>SONET</vt:lpstr>
      <vt:lpstr>Hierarquia digital síncrona</vt:lpstr>
      <vt:lpstr>Quadro SONET Básico</vt:lpstr>
      <vt:lpstr>Comutação de pacotes versus comutação de circuitos</vt:lpstr>
      <vt:lpstr>Comutação de pacotes versus comutação de circuitos</vt:lpstr>
      <vt:lpstr>Estrutura da Internet: rede de redes</vt:lpstr>
      <vt:lpstr>Estrutura da Internet: rede de redes</vt:lpstr>
      <vt:lpstr>Estrutura da Internet: rede de redes</vt:lpstr>
      <vt:lpstr>Estrutura da Internet: rede de redes</vt:lpstr>
      <vt:lpstr>Estrutura da Internet: rede de redes</vt:lpstr>
      <vt:lpstr>Estrutura da Internet: rede de redes</vt:lpstr>
      <vt:lpstr>Estrutura da Internet: rede de redes</vt:lpstr>
      <vt:lpstr>Estrutura da Internet: rede de redes</vt:lpstr>
      <vt:lpstr>Estrutura da Internet: rede de redes</vt:lpstr>
      <vt:lpstr>ISP Tier-1: ex: Sprint</vt:lpstr>
      <vt:lpstr>Provedor de Backbone Nacional</vt:lpstr>
      <vt:lpstr>Conexões Internacionais</vt:lpstr>
      <vt:lpstr>Roteiro do Capítulo 1</vt:lpstr>
      <vt:lpstr>Como ocorrem as perdas e atrasos?</vt:lpstr>
      <vt:lpstr>Quatro fontes de atraso dos pacotes</vt:lpstr>
      <vt:lpstr>Quatro fontes de atraso dos pacotes</vt:lpstr>
      <vt:lpstr>Analogia com uma Caravana</vt:lpstr>
      <vt:lpstr>Analogia com uma caravana (mais)</vt:lpstr>
      <vt:lpstr>Atraso de enfileiramento</vt:lpstr>
      <vt:lpstr>Atrasos e rotas “reais” da Internet</vt:lpstr>
      <vt:lpstr>Atrasos e rotas “reais”</vt:lpstr>
      <vt:lpstr>Perda de pacotes</vt:lpstr>
      <vt:lpstr>Vazão (Throughput)</vt:lpstr>
      <vt:lpstr>Vazão (mais)</vt:lpstr>
      <vt:lpstr>Vazão: cenário da Internet</vt:lpstr>
      <vt:lpstr>Roteiro do Capítulo 1</vt:lpstr>
      <vt:lpstr>“Camadas” de Protocolos</vt:lpstr>
      <vt:lpstr>Organização de uma viagem aérea</vt:lpstr>
      <vt:lpstr>Funcionalidade de uma linha aérea em camadas</vt:lpstr>
      <vt:lpstr>Por que dividir em camadas?</vt:lpstr>
      <vt:lpstr>Pilha de protocolos Internet</vt:lpstr>
      <vt:lpstr>Modelo de referência ISO/OSI</vt:lpstr>
      <vt:lpstr>Apresentação do PowerPoint</vt:lpstr>
      <vt:lpstr>Encapsulamento</vt:lpstr>
      <vt:lpstr>Roteiro do Capítulo 1</vt:lpstr>
      <vt:lpstr>Segurança de Redes</vt:lpstr>
      <vt:lpstr>Os vilões podem colocar malware no seu hospedeiro através da Internet</vt:lpstr>
      <vt:lpstr>Ataque a servidores e à infra-estrutura da rede</vt:lpstr>
      <vt:lpstr>Os vilões podem analisar pacotes</vt:lpstr>
      <vt:lpstr>Os vilões podem se passar por alguém de sua confiança</vt:lpstr>
      <vt:lpstr>http://cartilha.cert.br/</vt:lpstr>
      <vt:lpstr>Roteiro do Capítulo 1</vt:lpstr>
      <vt:lpstr>História da Internet</vt:lpstr>
      <vt:lpstr>História da Internet</vt:lpstr>
      <vt:lpstr>História da Internet</vt:lpstr>
      <vt:lpstr>História da Internet</vt:lpstr>
      <vt:lpstr>História da Internet</vt:lpstr>
      <vt:lpstr>História da Internet</vt:lpstr>
      <vt:lpstr>Evolução do Número de Hosts</vt:lpstr>
      <vt:lpstr>Evolução do Número de Hosts</vt:lpstr>
      <vt:lpstr>Internet/BR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Introdução: Resumo</vt:lpstr>
    </vt:vector>
  </TitlesOfParts>
  <Company>University of Massachusetts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Parte  I: Introdução</dc:title>
  <dc:creator>Don Towsley (tradução: Suruagy)</dc:creator>
  <cp:lastModifiedBy>Usuário do Microsoft Office</cp:lastModifiedBy>
  <cp:revision>230</cp:revision>
  <dcterms:created xsi:type="dcterms:W3CDTF">1999-10-08T19:08:27Z</dcterms:created>
  <dcterms:modified xsi:type="dcterms:W3CDTF">2016-08-10T13:26:35Z</dcterms:modified>
</cp:coreProperties>
</file>